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notesSlides/notesSlide11.xml" ContentType="application/vnd.openxmlformats-officedocument.presentationml.notesSlide+xml"/>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notesSlides/notesSlide19.xml" ContentType="application/vnd.openxmlformats-officedocument.presentationml.notesSlide+xml"/>
  <Override PartName="/ppt/embeddings/oleObject58.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72" r:id="rId2"/>
  </p:sldMasterIdLst>
  <p:notesMasterIdLst>
    <p:notesMasterId r:id="rId60"/>
  </p:notesMasterIdLst>
  <p:sldIdLst>
    <p:sldId id="580" r:id="rId3"/>
    <p:sldId id="602" r:id="rId4"/>
    <p:sldId id="603" r:id="rId5"/>
    <p:sldId id="605" r:id="rId6"/>
    <p:sldId id="547" r:id="rId7"/>
    <p:sldId id="615" r:id="rId8"/>
    <p:sldId id="616" r:id="rId9"/>
    <p:sldId id="606" r:id="rId10"/>
    <p:sldId id="548" r:id="rId11"/>
    <p:sldId id="619" r:id="rId12"/>
    <p:sldId id="618" r:id="rId13"/>
    <p:sldId id="640" r:id="rId14"/>
    <p:sldId id="607" r:id="rId15"/>
    <p:sldId id="641" r:id="rId16"/>
    <p:sldId id="574" r:id="rId17"/>
    <p:sldId id="620" r:id="rId18"/>
    <p:sldId id="608" r:id="rId19"/>
    <p:sldId id="642" r:id="rId20"/>
    <p:sldId id="643" r:id="rId21"/>
    <p:sldId id="644" r:id="rId22"/>
    <p:sldId id="645" r:id="rId23"/>
    <p:sldId id="646" r:id="rId24"/>
    <p:sldId id="647" r:id="rId25"/>
    <p:sldId id="648" r:id="rId26"/>
    <p:sldId id="649" r:id="rId27"/>
    <p:sldId id="575" r:id="rId28"/>
    <p:sldId id="576" r:id="rId29"/>
    <p:sldId id="609" r:id="rId30"/>
    <p:sldId id="549" r:id="rId31"/>
    <p:sldId id="550" r:id="rId32"/>
    <p:sldId id="564" r:id="rId33"/>
    <p:sldId id="610" r:id="rId34"/>
    <p:sldId id="623" r:id="rId35"/>
    <p:sldId id="622" r:id="rId36"/>
    <p:sldId id="611" r:id="rId37"/>
    <p:sldId id="624" r:id="rId38"/>
    <p:sldId id="651" r:id="rId39"/>
    <p:sldId id="650" r:id="rId40"/>
    <p:sldId id="625" r:id="rId41"/>
    <p:sldId id="612" r:id="rId42"/>
    <p:sldId id="626" r:id="rId43"/>
    <p:sldId id="627" r:id="rId44"/>
    <p:sldId id="628" r:id="rId45"/>
    <p:sldId id="629" r:id="rId46"/>
    <p:sldId id="652" r:id="rId47"/>
    <p:sldId id="653" r:id="rId48"/>
    <p:sldId id="654" r:id="rId49"/>
    <p:sldId id="613" r:id="rId50"/>
    <p:sldId id="630" r:id="rId51"/>
    <p:sldId id="631" r:id="rId52"/>
    <p:sldId id="655" r:id="rId53"/>
    <p:sldId id="656" r:id="rId54"/>
    <p:sldId id="660" r:id="rId55"/>
    <p:sldId id="502" r:id="rId56"/>
    <p:sldId id="657" r:id="rId57"/>
    <p:sldId id="658" r:id="rId58"/>
    <p:sldId id="659" r:id="rId59"/>
  </p:sldIdLst>
  <p:sldSz cx="9144000" cy="5715000" type="screen16x10"/>
  <p:notesSz cx="6858000" cy="9144000"/>
  <p:defaultTextStyle>
    <a:defPPr>
      <a:defRPr lang="en-US"/>
    </a:defPPr>
    <a:lvl1pPr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5pPr>
    <a:lvl6pPr marL="2286000" algn="l" defTabSz="457200" rtl="0" eaLnBrk="1" latinLnBrk="0" hangingPunct="1">
      <a:defRPr kern="1200">
        <a:solidFill>
          <a:schemeClr val="tx1"/>
        </a:solidFill>
        <a:latin typeface="Arial" pitchFamily="-84" charset="0"/>
        <a:ea typeface="ＭＳ Ｐゴシック" charset="-128"/>
        <a:cs typeface="ＭＳ Ｐゴシック" charset="-128"/>
      </a:defRPr>
    </a:lvl6pPr>
    <a:lvl7pPr marL="2743200" algn="l" defTabSz="457200" rtl="0" eaLnBrk="1" latinLnBrk="0" hangingPunct="1">
      <a:defRPr kern="1200">
        <a:solidFill>
          <a:schemeClr val="tx1"/>
        </a:solidFill>
        <a:latin typeface="Arial" pitchFamily="-84" charset="0"/>
        <a:ea typeface="ＭＳ Ｐゴシック" charset="-128"/>
        <a:cs typeface="ＭＳ Ｐゴシック" charset="-128"/>
      </a:defRPr>
    </a:lvl7pPr>
    <a:lvl8pPr marL="3200400" algn="l" defTabSz="457200" rtl="0" eaLnBrk="1" latinLnBrk="0" hangingPunct="1">
      <a:defRPr kern="1200">
        <a:solidFill>
          <a:schemeClr val="tx1"/>
        </a:solidFill>
        <a:latin typeface="Arial" pitchFamily="-84" charset="0"/>
        <a:ea typeface="ＭＳ Ｐゴシック" charset="-128"/>
        <a:cs typeface="ＭＳ Ｐゴシック" charset="-128"/>
      </a:defRPr>
    </a:lvl8pPr>
    <a:lvl9pPr marL="3657600" algn="l" defTabSz="457200" rtl="0" eaLnBrk="1" latinLnBrk="0" hangingPunct="1">
      <a:defRPr kern="1200">
        <a:solidFill>
          <a:schemeClr val="tx1"/>
        </a:solidFill>
        <a:latin typeface="Arial" pitchFamily="-84"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180" autoAdjust="0"/>
  </p:normalViewPr>
  <p:slideViewPr>
    <p:cSldViewPr snapToGrid="0" snapToObjects="1">
      <p:cViewPr>
        <p:scale>
          <a:sx n="100" d="100"/>
          <a:sy n="100" d="100"/>
        </p:scale>
        <p:origin x="-1360" y="-1432"/>
      </p:cViewPr>
      <p:guideLst>
        <p:guide orient="horz" pos="180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notesMaster" Target="notesMasters/notes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 Id="rId2"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2.wmf"/><Relationship Id="rId2" Type="http://schemas.openxmlformats.org/officeDocument/2006/relationships/image" Target="../media/image7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6.emf"/><Relationship Id="rId2" Type="http://schemas.openxmlformats.org/officeDocument/2006/relationships/image" Target="../media/image9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9.emf"/><Relationship Id="rId2" Type="http://schemas.openxmlformats.org/officeDocument/2006/relationships/image" Target="../media/image100.emf"/><Relationship Id="rId3" Type="http://schemas.openxmlformats.org/officeDocument/2006/relationships/image" Target="../media/image101.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4.emf"/><Relationship Id="rId4" Type="http://schemas.openxmlformats.org/officeDocument/2006/relationships/image" Target="../media/image105.emf"/><Relationship Id="rId5" Type="http://schemas.openxmlformats.org/officeDocument/2006/relationships/image" Target="../media/image106.emf"/><Relationship Id="rId6" Type="http://schemas.openxmlformats.org/officeDocument/2006/relationships/image" Target="../media/image107.emf"/><Relationship Id="rId7" Type="http://schemas.openxmlformats.org/officeDocument/2006/relationships/image" Target="../media/image108.emf"/><Relationship Id="rId8" Type="http://schemas.openxmlformats.org/officeDocument/2006/relationships/image" Target="../media/image109.emf"/><Relationship Id="rId1" Type="http://schemas.openxmlformats.org/officeDocument/2006/relationships/image" Target="../media/image102.emf"/><Relationship Id="rId2" Type="http://schemas.openxmlformats.org/officeDocument/2006/relationships/image" Target="../media/image10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6.emf"/><Relationship Id="rId2" Type="http://schemas.openxmlformats.org/officeDocument/2006/relationships/image" Target="../media/image9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 Id="rId2"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1" Type="http://schemas.openxmlformats.org/officeDocument/2006/relationships/image" Target="../media/image29.emf"/><Relationship Id="rId2"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 Id="rId2"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8" Type="http://schemas.openxmlformats.org/officeDocument/2006/relationships/image" Target="../media/image44.emf"/><Relationship Id="rId1" Type="http://schemas.openxmlformats.org/officeDocument/2006/relationships/image" Target="../media/image37.emf"/><Relationship Id="rId2"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8" Type="http://schemas.openxmlformats.org/officeDocument/2006/relationships/image" Target="../media/image52.emf"/><Relationship Id="rId1" Type="http://schemas.openxmlformats.org/officeDocument/2006/relationships/image" Target="../media/image45.emf"/><Relationship Id="rId2" Type="http://schemas.openxmlformats.org/officeDocument/2006/relationships/image" Target="../media/image4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1" Type="http://schemas.openxmlformats.org/officeDocument/2006/relationships/image" Target="../media/image53.emf"/><Relationship Id="rId2"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emf"/><Relationship Id="rId2" Type="http://schemas.openxmlformats.org/officeDocument/2006/relationships/image" Target="../media/image59.emf"/><Relationship Id="rId3" Type="http://schemas.openxmlformats.org/officeDocument/2006/relationships/image" Target="../media/image6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6FF1D1B-9323-7342-B3D6-B0E9FC9F010C}" type="datetime1">
              <a:rPr lang="en-US"/>
              <a:pPr>
                <a:defRPr/>
              </a:pPr>
              <a:t>12/08/15</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B6FA8C5-854E-8D4F-A2B2-CF41D1C7858F}" type="slidenum">
              <a:rPr lang="en-US"/>
              <a:pPr>
                <a:defRPr/>
              </a:pPr>
              <a:t>‹#›</a:t>
            </a:fld>
            <a:endParaRPr lang="en-US"/>
          </a:p>
        </p:txBody>
      </p:sp>
    </p:spTree>
    <p:extLst>
      <p:ext uri="{BB962C8B-B14F-4D97-AF65-F5344CB8AC3E}">
        <p14:creationId xmlns:p14="http://schemas.microsoft.com/office/powerpoint/2010/main" val="9575496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ＭＳ Ｐゴシック" pitchFamily="-109"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pitchFamily="-8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pitchFamily="-8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latin typeface="Times New Roman" pitchFamily="-84" charset="0"/>
                <a:ea typeface="ＭＳ Ｐゴシック" charset="-128"/>
                <a:cs typeface="ＭＳ Ｐゴシック" charset="-128"/>
              </a:rPr>
              <a:t/>
            </a:r>
            <a:br>
              <a:rPr lang="en-US" smtClean="0">
                <a:latin typeface="Times New Roman" pitchFamily="-84" charset="0"/>
                <a:ea typeface="ＭＳ Ｐゴシック" charset="-128"/>
                <a:cs typeface="ＭＳ Ｐゴシック" charset="-128"/>
              </a:rPr>
            </a:br>
            <a:r>
              <a:rPr lang="en-US" smtClean="0">
                <a:latin typeface="Times New Roman" pitchFamily="-84" charset="0"/>
                <a:ea typeface="ＭＳ Ｐゴシック" charset="-128"/>
                <a:cs typeface="ＭＳ Ｐゴシック" charset="-128"/>
              </a:rPr>
              <a:t>We all have our theories of the origin of this mess. And we may also differ in the way we would like to see the solutions. But we all agree on one thing– it is the incerconnectedness of the system that is at the heart to wash away the problem with a single instruction.</a:t>
            </a:r>
          </a:p>
          <a:p>
            <a:endParaRPr lang="en-US" smtClean="0">
              <a:latin typeface="Times New Roman" pitchFamily="-84" charset="0"/>
              <a:ea typeface="ＭＳ Ｐゴシック" charset="-128"/>
              <a:cs typeface="ＭＳ Ｐゴシック" charset="-128"/>
            </a:endParaRPr>
          </a:p>
          <a:p>
            <a:endParaRPr lang="en-US" smtClean="0">
              <a:latin typeface="Times New Roman" pitchFamily="-84" charset="0"/>
              <a:ea typeface="ＭＳ Ｐゴシック" charset="-128"/>
              <a:cs typeface="ＭＳ Ｐゴシック" charset="-128"/>
            </a:endParaRPr>
          </a:p>
        </p:txBody>
      </p:sp>
      <p:sp>
        <p:nvSpPr>
          <p:cNvPr id="178180" name="Slide Number Placeholder 3"/>
          <p:cNvSpPr>
            <a:spLocks noGrp="1"/>
          </p:cNvSpPr>
          <p:nvPr>
            <p:ph type="sldNum" sz="quarter" idx="5"/>
          </p:nvPr>
        </p:nvSpPr>
        <p:spPr/>
        <p:txBody>
          <a:bodyPr/>
          <a:lstStyle/>
          <a:p>
            <a:pPr>
              <a:defRPr/>
            </a:pPr>
            <a:fld id="{6420BA07-1441-EA4C-9F78-A02A5AC93C41}" type="slidenum">
              <a:rPr lang="en-US">
                <a:solidFill>
                  <a:prstClr val="black"/>
                </a:solidFill>
              </a:rPr>
              <a:pPr>
                <a:defRPr/>
              </a:p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ea typeface="ＭＳ Ｐゴシック" charset="-128"/>
                <a:cs typeface="ＭＳ Ｐゴシック" charset="-128"/>
              </a:rPr>
              <a:t>PREDICTIONS:</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 (</a:t>
            </a:r>
            <a:r>
              <a:rPr lang="en-US" dirty="0" err="1" smtClean="0">
                <a:ea typeface="ＭＳ Ｐゴシック" charset="-128"/>
                <a:cs typeface="ＭＳ Ｐゴシック" charset="-128"/>
              </a:rPr>
              <a:t>i</a:t>
            </a:r>
            <a:r>
              <a:rPr lang="en-US" dirty="0" smtClean="0">
                <a:ea typeface="ＭＳ Ｐゴシック" charset="-128"/>
                <a:cs typeface="ＭＳ Ｐゴシック" charset="-128"/>
              </a:rPr>
              <a:t>) The degree exponent $\gamma$ is independent of $</a:t>
            </a:r>
            <a:r>
              <a:rPr lang="en-US" dirty="0" err="1" smtClean="0">
                <a:ea typeface="ＭＳ Ｐゴシック" charset="-128"/>
                <a:cs typeface="ＭＳ Ｐゴシック" charset="-128"/>
              </a:rPr>
              <a:t>m</a:t>
            </a:r>
            <a:r>
              <a:rPr lang="en-US" dirty="0" smtClean="0">
                <a:ea typeface="ＭＳ Ｐゴシック" charset="-128"/>
                <a:cs typeface="ＭＳ Ｐゴシック" charset="-128"/>
              </a:rPr>
              <a:t>$, a prediction that is in agreement with the numerical results (see Fig. 4).</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(ii) As the power-law observed for real networks describes systems of rather different ages and sizes, it is expected that a correct model should provide a time-independent degree distribution. Indeed, Eq.(\</a:t>
            </a:r>
            <a:r>
              <a:rPr lang="en-US" dirty="0" err="1" smtClean="0">
                <a:ea typeface="ＭＳ Ｐゴシック" charset="-128"/>
                <a:cs typeface="ＭＳ Ｐゴシック" charset="-128"/>
              </a:rPr>
              <a:t>ref{cube</a:t>
            </a:r>
            <a:r>
              <a:rPr lang="en-US" dirty="0" smtClean="0">
                <a:ea typeface="ＭＳ Ｐゴシック" charset="-128"/>
                <a:cs typeface="ＭＳ Ｐゴシック" charset="-128"/>
              </a:rPr>
              <a:t>}) predicts that asymptotically (i.e. in the $</a:t>
            </a:r>
            <a:r>
              <a:rPr lang="en-US" dirty="0" err="1" smtClean="0">
                <a:ea typeface="ＭＳ Ｐゴシック" charset="-128"/>
                <a:cs typeface="ＭＳ Ｐゴシック" charset="-128"/>
              </a:rPr>
              <a:t>t</a:t>
            </a:r>
            <a:r>
              <a:rPr lang="en-US" dirty="0" smtClean="0">
                <a:ea typeface="ＭＳ Ｐゴシック" charset="-128"/>
                <a:cs typeface="ＭＳ Ｐゴシック" charset="-128"/>
              </a:rPr>
              <a:t> \</a:t>
            </a:r>
            <a:r>
              <a:rPr lang="en-US" dirty="0" err="1" smtClean="0">
                <a:ea typeface="ＭＳ Ｐゴシック" charset="-128"/>
                <a:cs typeface="ＭＳ Ｐゴシック" charset="-128"/>
              </a:rPr>
              <a:t>gg</a:t>
            </a:r>
            <a:r>
              <a:rPr lang="en-US" dirty="0" smtClean="0">
                <a:ea typeface="ＭＳ Ｐゴシック" charset="-128"/>
                <a:cs typeface="ＭＳ Ｐゴシック" charset="-128"/>
              </a:rPr>
              <a:t> m_0$ limit) the degree distribution of the BA model is independent of time (and, subsequently, independent of the system size $N=m_0+t$), indicating that despite its continuous growth, the network reaches a stationary scale-free state. </a:t>
            </a:r>
          </a:p>
          <a:p>
            <a:r>
              <a:rPr lang="en-US" dirty="0" smtClean="0">
                <a:ea typeface="ＭＳ Ｐゴシック" charset="-128"/>
                <a:cs typeface="ＭＳ Ｐゴシック" charset="-128"/>
              </a:rPr>
              <a:t>Nominal similarities shown in Figure 4 support these predictions.</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(iii) Equation (\</a:t>
            </a:r>
            <a:r>
              <a:rPr lang="en-US" dirty="0" err="1" smtClean="0">
                <a:ea typeface="ＭＳ Ｐゴシック" charset="-128"/>
                <a:cs typeface="ＭＳ Ｐゴシック" charset="-128"/>
              </a:rPr>
              <a:t>ref{cube</a:t>
            </a:r>
            <a:r>
              <a:rPr lang="en-US" dirty="0" smtClean="0">
                <a:ea typeface="ＭＳ Ｐゴシック" charset="-128"/>
                <a:cs typeface="ＭＳ Ｐゴシック" charset="-128"/>
              </a:rPr>
              <a:t>}) indicates that the coefficient of the power-law distribution is proportional to $m^2$. a prediction again confirmed by the numerical simulations shown in Figure \</a:t>
            </a:r>
            <a:r>
              <a:rPr lang="en-US" dirty="0" err="1" smtClean="0">
                <a:ea typeface="ＭＳ Ｐゴシック" charset="-128"/>
                <a:cs typeface="ＭＳ Ｐゴシック" charset="-128"/>
              </a:rPr>
              <a:t>ref{F-BA-BAScaling</a:t>
            </a:r>
            <a:r>
              <a:rPr lang="en-US" dirty="0" smtClean="0">
                <a:ea typeface="ＭＳ Ｐゴシック" charset="-128"/>
                <a:cs typeface="ＭＳ Ｐゴシック" charset="-128"/>
              </a:rPr>
              <a:t>}.</a:t>
            </a:r>
          </a:p>
        </p:txBody>
      </p:sp>
      <p:sp>
        <p:nvSpPr>
          <p:cNvPr id="4" name="Slide Number Placeholder 3"/>
          <p:cNvSpPr>
            <a:spLocks noGrp="1"/>
          </p:cNvSpPr>
          <p:nvPr>
            <p:ph type="sldNum" sz="quarter" idx="5"/>
          </p:nvPr>
        </p:nvSpPr>
        <p:spPr/>
        <p:txBody>
          <a:bodyPr/>
          <a:lstStyle/>
          <a:p>
            <a:pPr>
              <a:defRPr/>
            </a:pPr>
            <a:fld id="{1D1F167C-8E03-6D40-A613-BE0F4B913C73}" type="slidenum">
              <a:rPr lang="en-US" smtClean="0"/>
              <a:pPr>
                <a:defRPr/>
              </a:pPr>
              <a:t>19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ea typeface="ＭＳ Ｐゴシック" charset="-128"/>
                <a:cs typeface="ＭＳ Ｐゴシック" charset="-128"/>
              </a:rPr>
              <a:t>PREDICTIONS:</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 (</a:t>
            </a:r>
            <a:r>
              <a:rPr lang="en-US" dirty="0" err="1" smtClean="0">
                <a:ea typeface="ＭＳ Ｐゴシック" charset="-128"/>
                <a:cs typeface="ＭＳ Ｐゴシック" charset="-128"/>
              </a:rPr>
              <a:t>i</a:t>
            </a:r>
            <a:r>
              <a:rPr lang="en-US" dirty="0" smtClean="0">
                <a:ea typeface="ＭＳ Ｐゴシック" charset="-128"/>
                <a:cs typeface="ＭＳ Ｐゴシック" charset="-128"/>
              </a:rPr>
              <a:t>) The degree exponent $\gamma$ is independent of $</a:t>
            </a:r>
            <a:r>
              <a:rPr lang="en-US" dirty="0" err="1" smtClean="0">
                <a:ea typeface="ＭＳ Ｐゴシック" charset="-128"/>
                <a:cs typeface="ＭＳ Ｐゴシック" charset="-128"/>
              </a:rPr>
              <a:t>m</a:t>
            </a:r>
            <a:r>
              <a:rPr lang="en-US" dirty="0" smtClean="0">
                <a:ea typeface="ＭＳ Ｐゴシック" charset="-128"/>
                <a:cs typeface="ＭＳ Ｐゴシック" charset="-128"/>
              </a:rPr>
              <a:t>$, a prediction that is in agreement with the numerical results (see Fig. 4).</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(ii) As the power-law observed for real networks describes systems of rather different ages and sizes, it is expected that a correct model should provide a time-independent degree distribution. Indeed, Eq.(\</a:t>
            </a:r>
            <a:r>
              <a:rPr lang="en-US" dirty="0" err="1" smtClean="0">
                <a:ea typeface="ＭＳ Ｐゴシック" charset="-128"/>
                <a:cs typeface="ＭＳ Ｐゴシック" charset="-128"/>
              </a:rPr>
              <a:t>ref{cube</a:t>
            </a:r>
            <a:r>
              <a:rPr lang="en-US" dirty="0" smtClean="0">
                <a:ea typeface="ＭＳ Ｐゴシック" charset="-128"/>
                <a:cs typeface="ＭＳ Ｐゴシック" charset="-128"/>
              </a:rPr>
              <a:t>}) predicts that asymptotically (i.e. in the $</a:t>
            </a:r>
            <a:r>
              <a:rPr lang="en-US" dirty="0" err="1" smtClean="0">
                <a:ea typeface="ＭＳ Ｐゴシック" charset="-128"/>
                <a:cs typeface="ＭＳ Ｐゴシック" charset="-128"/>
              </a:rPr>
              <a:t>t</a:t>
            </a:r>
            <a:r>
              <a:rPr lang="en-US" dirty="0" smtClean="0">
                <a:ea typeface="ＭＳ Ｐゴシック" charset="-128"/>
                <a:cs typeface="ＭＳ Ｐゴシック" charset="-128"/>
              </a:rPr>
              <a:t> \</a:t>
            </a:r>
            <a:r>
              <a:rPr lang="en-US" dirty="0" err="1" smtClean="0">
                <a:ea typeface="ＭＳ Ｐゴシック" charset="-128"/>
                <a:cs typeface="ＭＳ Ｐゴシック" charset="-128"/>
              </a:rPr>
              <a:t>gg</a:t>
            </a:r>
            <a:r>
              <a:rPr lang="en-US" dirty="0" smtClean="0">
                <a:ea typeface="ＭＳ Ｐゴシック" charset="-128"/>
                <a:cs typeface="ＭＳ Ｐゴシック" charset="-128"/>
              </a:rPr>
              <a:t> m_0$ limit) the degree distribution of the BA model is independent of time (and, subsequently, independent of the system size $N=m_0+t$), indicating that despite its continuous growth, the network reaches a stationary scale-free state. </a:t>
            </a:r>
          </a:p>
          <a:p>
            <a:r>
              <a:rPr lang="en-US" dirty="0" smtClean="0">
                <a:ea typeface="ＭＳ Ｐゴシック" charset="-128"/>
                <a:cs typeface="ＭＳ Ｐゴシック" charset="-128"/>
              </a:rPr>
              <a:t>Nominal similarities shown in Figure 4 support these predictions.</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(iii) Equation (\</a:t>
            </a:r>
            <a:r>
              <a:rPr lang="en-US" dirty="0" err="1" smtClean="0">
                <a:ea typeface="ＭＳ Ｐゴシック" charset="-128"/>
                <a:cs typeface="ＭＳ Ｐゴシック" charset="-128"/>
              </a:rPr>
              <a:t>ref{cube</a:t>
            </a:r>
            <a:r>
              <a:rPr lang="en-US" dirty="0" smtClean="0">
                <a:ea typeface="ＭＳ Ｐゴシック" charset="-128"/>
                <a:cs typeface="ＭＳ Ｐゴシック" charset="-128"/>
              </a:rPr>
              <a:t>}) indicates that the coefficient of the power-law distribution is proportional to $m^2$. a prediction again confirmed by the numerical simulations shown in Figure \</a:t>
            </a:r>
            <a:r>
              <a:rPr lang="en-US" dirty="0" err="1" smtClean="0">
                <a:ea typeface="ＭＳ Ｐゴシック" charset="-128"/>
                <a:cs typeface="ＭＳ Ｐゴシック" charset="-128"/>
              </a:rPr>
              <a:t>ref{F-BA-BAScaling</a:t>
            </a:r>
            <a:r>
              <a:rPr lang="en-US" dirty="0" smtClean="0">
                <a:ea typeface="ＭＳ Ｐゴシック" charset="-128"/>
                <a:cs typeface="ＭＳ Ｐゴシック" charset="-128"/>
              </a:rPr>
              <a:t>}.</a:t>
            </a:r>
          </a:p>
        </p:txBody>
      </p:sp>
      <p:sp>
        <p:nvSpPr>
          <p:cNvPr id="4" name="Slide Number Placeholder 3"/>
          <p:cNvSpPr>
            <a:spLocks noGrp="1"/>
          </p:cNvSpPr>
          <p:nvPr>
            <p:ph type="sldNum" sz="quarter" idx="5"/>
          </p:nvPr>
        </p:nvSpPr>
        <p:spPr/>
        <p:txBody>
          <a:bodyPr/>
          <a:lstStyle/>
          <a:p>
            <a:pPr>
              <a:defRPr/>
            </a:pPr>
            <a:fld id="{1D1F167C-8E03-6D40-A613-BE0F4B913C73}" type="slidenum">
              <a:rPr lang="en-US" smtClean="0"/>
              <a:pPr>
                <a:defRPr/>
              </a:pPr>
              <a:t>26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ＭＳ Ｐゴシック" pitchFamily="-109" charset="-128"/>
                <a:cs typeface="ＭＳ Ｐゴシック" pitchFamily="-109" charset="-128"/>
              </a:rPr>
              <a:t>Given the important role preferential attachment plays in the evolution of real networks, we must ask: where does preferential attachment come from? Specifically,</a:t>
            </a:r>
          </a:p>
          <a:p>
            <a:r>
              <a:rPr lang="en-US" sz="1200" kern="1200" baseline="0" dirty="0" smtClean="0">
                <a:solidFill>
                  <a:schemeClr val="tx1"/>
                </a:solidFill>
                <a:latin typeface="+mn-lt"/>
                <a:ea typeface="ＭＳ Ｐゴシック" pitchFamily="-109" charset="-128"/>
                <a:cs typeface="ＭＳ Ｐゴシック" pitchFamily="-109" charset="-128"/>
              </a:rPr>
              <a:t>Why does  depend on </a:t>
            </a:r>
            <a:r>
              <a:rPr lang="en-US" sz="1200" i="1" kern="1200" baseline="0" dirty="0" smtClean="0">
                <a:solidFill>
                  <a:schemeClr val="tx1"/>
                </a:solidFill>
                <a:latin typeface="+mn-lt"/>
                <a:ea typeface="ＭＳ Ｐゴシック" pitchFamily="-109" charset="-128"/>
                <a:cs typeface="ＭＳ Ｐゴシック" pitchFamily="-109" charset="-128"/>
              </a:rPr>
              <a:t>?</a:t>
            </a:r>
          </a:p>
          <a:p>
            <a:r>
              <a:rPr lang="en-US" sz="1200" i="1" kern="1200" baseline="0" dirty="0" smtClean="0">
                <a:solidFill>
                  <a:schemeClr val="tx1"/>
                </a:solidFill>
                <a:latin typeface="+mn-lt"/>
                <a:ea typeface="ＭＳ Ｐゴシック" pitchFamily="-109" charset="-128"/>
                <a:cs typeface="ＭＳ Ｐゴシック" pitchFamily="-109" charset="-128"/>
              </a:rPr>
              <a:t>Why is the dependence of  linear in </a:t>
            </a:r>
            <a:r>
              <a:rPr lang="en-US" sz="1200" i="1" kern="1200" baseline="0" dirty="0" err="1" smtClean="0">
                <a:solidFill>
                  <a:schemeClr val="tx1"/>
                </a:solidFill>
                <a:latin typeface="+mn-lt"/>
                <a:ea typeface="ＭＳ Ｐゴシック" pitchFamily="-109" charset="-128"/>
                <a:cs typeface="ＭＳ Ｐゴシック" pitchFamily="-109" charset="-128"/>
              </a:rPr>
              <a:t>k</a:t>
            </a:r>
            <a:r>
              <a:rPr lang="en-US" sz="1200" i="1" kern="1200" baseline="0" dirty="0" smtClean="0">
                <a:solidFill>
                  <a:schemeClr val="tx1"/>
                </a:solidFill>
                <a:latin typeface="+mn-lt"/>
                <a:ea typeface="ＭＳ Ｐゴシック" pitchFamily="-109" charset="-128"/>
                <a:cs typeface="ＭＳ Ｐゴシック" pitchFamily="-109" charset="-128"/>
              </a:rPr>
              <a:t> ?</a:t>
            </a:r>
          </a:p>
          <a:p>
            <a:endParaRPr lang="en-US" sz="1200" i="1" kern="1200" baseline="0" dirty="0" smtClean="0">
              <a:solidFill>
                <a:schemeClr val="tx1"/>
              </a:solidFill>
              <a:latin typeface="+mn-lt"/>
              <a:ea typeface="ＭＳ Ｐゴシック" pitchFamily="-109" charset="-128"/>
              <a:cs typeface="ＭＳ Ｐゴシック" pitchFamily="-109" charset="-128"/>
            </a:endParaRPr>
          </a:p>
          <a:p>
            <a:r>
              <a:rPr lang="en-US" sz="1200" i="1" kern="1200" baseline="0" dirty="0" smtClean="0">
                <a:solidFill>
                  <a:schemeClr val="tx1"/>
                </a:solidFill>
                <a:latin typeface="+mn-lt"/>
                <a:ea typeface="ＭＳ Ｐゴシック" pitchFamily="-109" charset="-128"/>
                <a:cs typeface="ＭＳ Ｐゴシック" pitchFamily="-109" charset="-128"/>
              </a:rPr>
              <a:t>There are two philosophically different takes on these questions. The first approach views preferential attachment as an interplay between random events and some structural network property. These mechanisms do not require global knowledge of the network. Hence we will call them local or random mechanisms. The second approach assumes that the addition of each new node or link is </a:t>
            </a:r>
            <a:r>
              <a:rPr lang="en-US" sz="1200" i="1" kern="1200" baseline="0" dirty="0" err="1" smtClean="0">
                <a:solidFill>
                  <a:schemeClr val="tx1"/>
                </a:solidFill>
                <a:latin typeface="+mn-lt"/>
                <a:ea typeface="ＭＳ Ｐゴシック" pitchFamily="-109" charset="-128"/>
                <a:cs typeface="ＭＳ Ｐゴシック" pitchFamily="-109" charset="-128"/>
              </a:rPr>
              <a:t>preceeded</a:t>
            </a:r>
            <a:r>
              <a:rPr lang="en-US" sz="1200" i="1" kern="1200" baseline="0" dirty="0" smtClean="0">
                <a:solidFill>
                  <a:schemeClr val="tx1"/>
                </a:solidFill>
                <a:latin typeface="+mn-lt"/>
                <a:ea typeface="ＭＳ Ｐゴシック" pitchFamily="-109" charset="-128"/>
                <a:cs typeface="ＭＳ Ｐゴシック" pitchFamily="-109" charset="-128"/>
              </a:rPr>
              <a:t> by a cost-benefit analysis, balancing various needs with the available resources. This assumes familiarity with the whole network and relies on optimization principles, prompting us to call them global or optimized mechanisms. The purpose of this section is to discuss these two approaches.</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When building a new webpage, authors tend to borrow links from </a:t>
            </a:r>
            <a:r>
              <a:rPr lang="en-US" sz="1200" dirty="0" err="1" smtClean="0"/>
              <a:t>webpages</a:t>
            </a:r>
            <a:r>
              <a:rPr lang="en-US" sz="1200" dirty="0" smtClean="0"/>
              <a:t> covering similar topics, a process captured by the copying model [17, 18]. In the model in each time step a new node with a single link is added to the network. To choose the target node we randomly select a node </a:t>
            </a:r>
            <a:r>
              <a:rPr lang="en-US" sz="1200" i="1" dirty="0" err="1" smtClean="0"/>
              <a:t>u</a:t>
            </a:r>
            <a:r>
              <a:rPr lang="en-US" sz="1200" i="1" dirty="0" smtClean="0"/>
              <a:t> and follow a two-step procedure:</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ＭＳ Ｐゴシック" pitchFamily="-109" charset="-128"/>
                <a:cs typeface="ＭＳ Ｐゴシック" pitchFamily="-109" charset="-128"/>
              </a:rPr>
              <a:t>A longstanding assumption of economics is that </a:t>
            </a:r>
            <a:r>
              <a:rPr lang="en-US" sz="1200" b="1" kern="1200" dirty="0" smtClean="0">
                <a:solidFill>
                  <a:schemeClr val="tx1"/>
                </a:solidFill>
                <a:effectLst/>
                <a:latin typeface="+mn-lt"/>
                <a:ea typeface="ＭＳ Ｐゴシック" pitchFamily="-109" charset="-128"/>
                <a:cs typeface="ＭＳ Ｐゴシック" pitchFamily="-109" charset="-128"/>
              </a:rPr>
              <a:t>humans make rational decisions</a:t>
            </a:r>
            <a:r>
              <a:rPr lang="en-US" sz="1200" kern="1200" dirty="0" smtClean="0">
                <a:solidFill>
                  <a:schemeClr val="tx1"/>
                </a:solidFill>
                <a:effectLst/>
                <a:latin typeface="+mn-lt"/>
                <a:ea typeface="ＭＳ Ｐゴシック" pitchFamily="-109" charset="-128"/>
                <a:cs typeface="ＭＳ Ｐゴシック" pitchFamily="-109" charset="-128"/>
              </a:rPr>
              <a:t>, balancing cost against benefits. In other words, each individual aims to maximize its personal advantage. This is the starting point of </a:t>
            </a:r>
            <a:r>
              <a:rPr lang="en-US" sz="1200" b="1" kern="1200" dirty="0" smtClean="0">
                <a:solidFill>
                  <a:schemeClr val="tx1"/>
                </a:solidFill>
                <a:effectLst/>
                <a:latin typeface="+mn-lt"/>
                <a:ea typeface="ＭＳ Ｐゴシック" pitchFamily="-109" charset="-128"/>
                <a:cs typeface="ＭＳ Ｐゴシック" pitchFamily="-109" charset="-128"/>
              </a:rPr>
              <a:t>rational choice theory in economics </a:t>
            </a:r>
            <a:r>
              <a:rPr lang="en-US" sz="1200" kern="1200" dirty="0" smtClean="0">
                <a:solidFill>
                  <a:schemeClr val="tx1"/>
                </a:solidFill>
                <a:effectLst/>
                <a:latin typeface="+mn-lt"/>
                <a:ea typeface="ＭＳ Ｐゴシック" pitchFamily="-109" charset="-128"/>
                <a:cs typeface="ＭＳ Ｐゴシック" pitchFamily="-109" charset="-128"/>
              </a:rPr>
              <a:t>[21] and it is a hypothesis central to modern political science, sociology and philosophy. As we show below, such rational decisions can lead to preferential attachment [22, 23, 24]. </a:t>
            </a:r>
          </a:p>
          <a:p>
            <a:endParaRPr lang="en-US" dirty="0" smtClean="0"/>
          </a:p>
          <a:p>
            <a:r>
              <a:rPr lang="en-US" sz="1200" kern="1200" dirty="0" smtClean="0">
                <a:solidFill>
                  <a:schemeClr val="tx1"/>
                </a:solidFill>
                <a:effectLst/>
                <a:latin typeface="+mn-lt"/>
                <a:ea typeface="ＭＳ Ｐゴシック" pitchFamily="-109" charset="-128"/>
                <a:cs typeface="ＭＳ Ｐゴシック" pitchFamily="-109" charset="-128"/>
              </a:rPr>
              <a:t>Consider the Internet, whose nodes are routers connected via cables. Establishing a new Internet connection between two routers requires us to lay down a new cable between them. As this is costly, each new link is preceded by a careful cost-benefit analysis. Each new router (node) will choose its link to balance access to good network performance (i.e. proper </a:t>
            </a:r>
            <a:r>
              <a:rPr lang="en-US" sz="1200" kern="1200" dirty="0" err="1" smtClean="0">
                <a:solidFill>
                  <a:schemeClr val="tx1"/>
                </a:solidFill>
                <a:effectLst/>
                <a:latin typeface="+mn-lt"/>
                <a:ea typeface="ＭＳ Ｐゴシック" pitchFamily="-109" charset="-128"/>
                <a:cs typeface="ＭＳ Ｐゴシック" pitchFamily="-109" charset="-128"/>
              </a:rPr>
              <a:t>bandwith</a:t>
            </a:r>
            <a:r>
              <a:rPr lang="en-US" sz="1200" kern="1200" dirty="0" smtClean="0">
                <a:solidFill>
                  <a:schemeClr val="tx1"/>
                </a:solidFill>
                <a:effectLst/>
                <a:latin typeface="+mn-lt"/>
                <a:ea typeface="ＭＳ Ｐゴシック" pitchFamily="-109" charset="-128"/>
                <a:cs typeface="ＭＳ Ｐゴシック" pitchFamily="-109" charset="-128"/>
              </a:rPr>
              <a:t>) with the cost of laying down a new cable (i.e. physical distance). This can be a conflicting desire, as the closest node may not offer the best network performance.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ＭＳ Ｐゴシック" pitchFamily="-109" charset="-128"/>
                <a:cs typeface="ＭＳ Ｐゴシック" pitchFamily="-109" charset="-128"/>
              </a:rPr>
              <a:t>Given the important role preferential attachment plays in the evolution of real networks, we must ask: where does preferential attachment come from? Specifically,</a:t>
            </a:r>
          </a:p>
          <a:p>
            <a:r>
              <a:rPr lang="en-US" sz="1200" kern="1200" baseline="0" dirty="0" smtClean="0">
                <a:solidFill>
                  <a:schemeClr val="tx1"/>
                </a:solidFill>
                <a:latin typeface="+mn-lt"/>
                <a:ea typeface="ＭＳ Ｐゴシック" pitchFamily="-109" charset="-128"/>
                <a:cs typeface="ＭＳ Ｐゴシック" pitchFamily="-109" charset="-128"/>
              </a:rPr>
              <a:t>Why does  depend on </a:t>
            </a:r>
            <a:r>
              <a:rPr lang="en-US" sz="1200" i="1" kern="1200" baseline="0" dirty="0" smtClean="0">
                <a:solidFill>
                  <a:schemeClr val="tx1"/>
                </a:solidFill>
                <a:latin typeface="+mn-lt"/>
                <a:ea typeface="ＭＳ Ｐゴシック" pitchFamily="-109" charset="-128"/>
                <a:cs typeface="ＭＳ Ｐゴシック" pitchFamily="-109" charset="-128"/>
              </a:rPr>
              <a:t>?</a:t>
            </a:r>
          </a:p>
          <a:p>
            <a:r>
              <a:rPr lang="en-US" sz="1200" i="1" kern="1200" baseline="0" dirty="0" smtClean="0">
                <a:solidFill>
                  <a:schemeClr val="tx1"/>
                </a:solidFill>
                <a:latin typeface="+mn-lt"/>
                <a:ea typeface="ＭＳ Ｐゴシック" pitchFamily="-109" charset="-128"/>
                <a:cs typeface="ＭＳ Ｐゴシック" pitchFamily="-109" charset="-128"/>
              </a:rPr>
              <a:t>Why is the dependence of  linear in </a:t>
            </a:r>
            <a:r>
              <a:rPr lang="en-US" sz="1200" i="1" kern="1200" baseline="0" dirty="0" err="1" smtClean="0">
                <a:solidFill>
                  <a:schemeClr val="tx1"/>
                </a:solidFill>
                <a:latin typeface="+mn-lt"/>
                <a:ea typeface="ＭＳ Ｐゴシック" pitchFamily="-109" charset="-128"/>
                <a:cs typeface="ＭＳ Ｐゴシック" pitchFamily="-109" charset="-128"/>
              </a:rPr>
              <a:t>k</a:t>
            </a:r>
            <a:r>
              <a:rPr lang="en-US" sz="1200" i="1" kern="1200" baseline="0" dirty="0" smtClean="0">
                <a:solidFill>
                  <a:schemeClr val="tx1"/>
                </a:solidFill>
                <a:latin typeface="+mn-lt"/>
                <a:ea typeface="ＭＳ Ｐゴシック" pitchFamily="-109" charset="-128"/>
                <a:cs typeface="ＭＳ Ｐゴシック" pitchFamily="-109" charset="-128"/>
              </a:rPr>
              <a:t> ?</a:t>
            </a:r>
          </a:p>
          <a:p>
            <a:endParaRPr lang="en-US" sz="1200" i="1" kern="1200" baseline="0" dirty="0" smtClean="0">
              <a:solidFill>
                <a:schemeClr val="tx1"/>
              </a:solidFill>
              <a:latin typeface="+mn-lt"/>
              <a:ea typeface="ＭＳ Ｐゴシック" pitchFamily="-109" charset="-128"/>
              <a:cs typeface="ＭＳ Ｐゴシック" pitchFamily="-109" charset="-128"/>
            </a:endParaRPr>
          </a:p>
          <a:p>
            <a:r>
              <a:rPr lang="en-US" sz="1200" i="1" kern="1200" baseline="0" dirty="0" smtClean="0">
                <a:solidFill>
                  <a:schemeClr val="tx1"/>
                </a:solidFill>
                <a:latin typeface="+mn-lt"/>
                <a:ea typeface="ＭＳ Ｐゴシック" pitchFamily="-109" charset="-128"/>
                <a:cs typeface="ＭＳ Ｐゴシック" pitchFamily="-109" charset="-128"/>
              </a:rPr>
              <a:t>There are two philosophically different takes on these questions. The first approach views preferential attachment as an interplay between random events and some structural network property. These mechanisms do not require global knowledge of the network. Hence we will call them local or random mechanisms. The second approach assumes that the addition of each new node or link is </a:t>
            </a:r>
            <a:r>
              <a:rPr lang="en-US" sz="1200" i="1" kern="1200" baseline="0" dirty="0" err="1" smtClean="0">
                <a:solidFill>
                  <a:schemeClr val="tx1"/>
                </a:solidFill>
                <a:latin typeface="+mn-lt"/>
                <a:ea typeface="ＭＳ Ｐゴシック" pitchFamily="-109" charset="-128"/>
                <a:cs typeface="ＭＳ Ｐゴシック" pitchFamily="-109" charset="-128"/>
              </a:rPr>
              <a:t>preceeded</a:t>
            </a:r>
            <a:r>
              <a:rPr lang="en-US" sz="1200" i="1" kern="1200" baseline="0" dirty="0" smtClean="0">
                <a:solidFill>
                  <a:schemeClr val="tx1"/>
                </a:solidFill>
                <a:latin typeface="+mn-lt"/>
                <a:ea typeface="ＭＳ Ｐゴシック" pitchFamily="-109" charset="-128"/>
                <a:cs typeface="ＭＳ Ｐゴシック" pitchFamily="-109" charset="-128"/>
              </a:rPr>
              <a:t> by a cost-benefit analysis, balancing various needs with the available resources. This assumes familiarity with the whole network and relies on optimization principles, prompting us to call them global or optimized mechanisms. The purpose of this section is to discuss these two approaches.</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solidFill>
                  <a:prstClr val="black"/>
                </a:solidFill>
              </a:rPr>
              <a:pPr>
                <a:defRPr/>
              </a:pPr>
              <a:t>57</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ＭＳ Ｐゴシック" pitchFamily="-109" charset="-128"/>
                <a:cs typeface="ＭＳ Ｐゴシック" pitchFamily="-109" charset="-128"/>
              </a:rPr>
              <a:t>he last question is particularly puzzling given the fundamental differences in the nature, origin, and scope of the systems that display the scale-free property:</a:t>
            </a:r>
          </a:p>
          <a:p>
            <a:endParaRPr lang="en-US" sz="1200" kern="1200" baseline="0" dirty="0" smtClean="0">
              <a:solidFill>
                <a:schemeClr val="tx1"/>
              </a:solidFill>
              <a:latin typeface="+mn-lt"/>
              <a:ea typeface="ＭＳ Ｐゴシック" pitchFamily="-109" charset="-128"/>
              <a:cs typeface="ＭＳ Ｐゴシック" pitchFamily="-109" charset="-128"/>
            </a:endParaRPr>
          </a:p>
          <a:p>
            <a:r>
              <a:rPr lang="en-US" sz="1200" kern="1200" baseline="0" dirty="0" smtClean="0">
                <a:solidFill>
                  <a:schemeClr val="tx1"/>
                </a:solidFill>
                <a:latin typeface="+mn-lt"/>
                <a:ea typeface="ＭＳ Ｐゴシック" pitchFamily="-109" charset="-128"/>
                <a:cs typeface="ＭＳ Ｐゴシック" pitchFamily="-109" charset="-128"/>
              </a:rPr>
              <a:t>The </a:t>
            </a:r>
            <a:r>
              <a:rPr lang="en-US" sz="1200" i="1" kern="1200" baseline="0" dirty="0" smtClean="0">
                <a:solidFill>
                  <a:schemeClr val="tx1"/>
                </a:solidFill>
                <a:latin typeface="+mn-lt"/>
                <a:ea typeface="ＭＳ Ｐゴシック" pitchFamily="-109" charset="-128"/>
                <a:cs typeface="ＭＳ Ｐゴシック" pitchFamily="-109" charset="-128"/>
              </a:rPr>
              <a:t>nodes of the cellular network are proteins or metabolites, while the nodes of the WWW are documents, representing information without a physical manifestation.</a:t>
            </a:r>
          </a:p>
          <a:p>
            <a:endParaRPr lang="en-US" sz="1200" i="1" kern="1200" baseline="0" dirty="0" smtClean="0">
              <a:solidFill>
                <a:schemeClr val="tx1"/>
              </a:solidFill>
              <a:latin typeface="+mn-lt"/>
              <a:ea typeface="ＭＳ Ｐゴシック" pitchFamily="-109" charset="-128"/>
              <a:cs typeface="ＭＳ Ｐゴシック" pitchFamily="-109" charset="-128"/>
            </a:endParaRPr>
          </a:p>
          <a:p>
            <a:r>
              <a:rPr lang="en-US" sz="1200" i="1" kern="1200" baseline="0" dirty="0" smtClean="0">
                <a:solidFill>
                  <a:schemeClr val="tx1"/>
                </a:solidFill>
                <a:latin typeface="+mn-lt"/>
                <a:ea typeface="ＭＳ Ｐゴシック" pitchFamily="-109" charset="-128"/>
                <a:cs typeface="ＭＳ Ｐゴシック" pitchFamily="-109" charset="-128"/>
              </a:rPr>
              <a:t> The links within the cell are binding interactions and chemical reactions, while the links of the WWW are URLs, or small segments of computer code. </a:t>
            </a:r>
          </a:p>
          <a:p>
            <a:endParaRPr lang="en-US" sz="1200" i="1" kern="1200" baseline="0" dirty="0" smtClean="0">
              <a:solidFill>
                <a:schemeClr val="tx1"/>
              </a:solidFill>
              <a:latin typeface="+mn-lt"/>
              <a:ea typeface="ＭＳ Ｐゴシック" pitchFamily="-109" charset="-128"/>
              <a:cs typeface="ＭＳ Ｐゴシック" pitchFamily="-109" charset="-128"/>
            </a:endParaRPr>
          </a:p>
          <a:p>
            <a:r>
              <a:rPr lang="en-US" sz="1200" i="1" kern="1200" baseline="0" dirty="0" smtClean="0">
                <a:solidFill>
                  <a:schemeClr val="tx1"/>
                </a:solidFill>
                <a:latin typeface="+mn-lt"/>
                <a:ea typeface="ＭＳ Ｐゴシック" pitchFamily="-109" charset="-128"/>
                <a:cs typeface="ＭＳ Ｐゴシック" pitchFamily="-109" charset="-128"/>
              </a:rPr>
              <a:t>The history of these two systems could not be more different: the cellular network is shaped by 4 billion years of evolution, while the WWW is only a few decades old.</a:t>
            </a:r>
          </a:p>
          <a:p>
            <a:endParaRPr lang="en-US" sz="1200" i="1" kern="1200" baseline="0" dirty="0" smtClean="0">
              <a:solidFill>
                <a:schemeClr val="tx1"/>
              </a:solidFill>
              <a:latin typeface="+mn-lt"/>
              <a:ea typeface="ＭＳ Ｐゴシック" pitchFamily="-109" charset="-128"/>
              <a:cs typeface="ＭＳ Ｐゴシック" pitchFamily="-109" charset="-128"/>
            </a:endParaRPr>
          </a:p>
          <a:p>
            <a:r>
              <a:rPr lang="en-US" sz="1200" kern="1200" baseline="0" dirty="0" smtClean="0">
                <a:solidFill>
                  <a:schemeClr val="tx1"/>
                </a:solidFill>
                <a:latin typeface="+mn-lt"/>
                <a:ea typeface="ＭＳ Ｐゴシック" pitchFamily="-109" charset="-128"/>
                <a:cs typeface="ＭＳ Ｐゴシック" pitchFamily="-109" charset="-128"/>
              </a:rPr>
              <a:t>The </a:t>
            </a:r>
            <a:r>
              <a:rPr lang="en-US" sz="1200" i="1" kern="1200" baseline="0" dirty="0" smtClean="0">
                <a:solidFill>
                  <a:schemeClr val="tx1"/>
                </a:solidFill>
                <a:latin typeface="+mn-lt"/>
                <a:ea typeface="ＭＳ Ｐゴシック" pitchFamily="-109" charset="-128"/>
                <a:cs typeface="ＭＳ Ｐゴシック" pitchFamily="-109" charset="-128"/>
              </a:rPr>
              <a:t>purpose of the metabolic network is to produce the basic chemical components the cells need to survive, while the purpose of the WWW is information access and delivery.</a:t>
            </a:r>
          </a:p>
          <a:p>
            <a:endParaRPr lang="en-US" sz="1200" i="1" kern="1200" baseline="0" dirty="0" smtClean="0">
              <a:solidFill>
                <a:schemeClr val="tx1"/>
              </a:solidFill>
              <a:latin typeface="+mn-lt"/>
              <a:ea typeface="ＭＳ Ｐゴシック" pitchFamily="-109" charset="-128"/>
              <a:cs typeface="ＭＳ Ｐゴシック" pitchFamily="-109" charset="-128"/>
            </a:endParaRPr>
          </a:p>
          <a:p>
            <a:r>
              <a:rPr lang="en-US" sz="1200" kern="1200" baseline="0" dirty="0" smtClean="0">
                <a:solidFill>
                  <a:schemeClr val="tx1"/>
                </a:solidFill>
                <a:latin typeface="+mn-lt"/>
                <a:ea typeface="ＭＳ Ｐゴシック" pitchFamily="-109" charset="-128"/>
                <a:cs typeface="ＭＳ Ｐゴシック" pitchFamily="-109" charset="-128"/>
              </a:rPr>
              <a:t>To understand why so different systems converge to a similar architecture we need to first uncover the mechanism responsible for the emergence of the scale-free property. This is the main topic of this chapter. Given the major differences between the systems that display the scale-free property, the explanation must be simple and fundamental. The answers will change the way we view and model networks, forcing us to move from describing a network’s topology to modeling the evolution of complex systems. </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ＭＳ Ｐゴシック" pitchFamily="-109" charset="-128"/>
                <a:cs typeface="ＭＳ Ｐゴシック" pitchFamily="-109" charset="-128"/>
              </a:rPr>
              <a:t>We are familiar with only a tiny fraction of the trillion or more documents available on the </a:t>
            </a:r>
            <a:r>
              <a:rPr lang="en-US" sz="1200" b="1" kern="1200" baseline="0" dirty="0" smtClean="0">
                <a:solidFill>
                  <a:schemeClr val="tx1"/>
                </a:solidFill>
                <a:latin typeface="+mn-lt"/>
                <a:ea typeface="ＭＳ Ｐゴシック" pitchFamily="-109" charset="-128"/>
                <a:cs typeface="ＭＳ Ｐゴシック" pitchFamily="-109" charset="-128"/>
              </a:rPr>
              <a:t>WWW</a:t>
            </a:r>
            <a:r>
              <a:rPr lang="en-US" sz="1200" kern="1200" baseline="0" dirty="0" smtClean="0">
                <a:solidFill>
                  <a:schemeClr val="tx1"/>
                </a:solidFill>
                <a:latin typeface="+mn-lt"/>
                <a:ea typeface="ＭＳ Ｐゴシック" pitchFamily="-109" charset="-128"/>
                <a:cs typeface="ＭＳ Ｐゴシック" pitchFamily="-109" charset="-128"/>
              </a:rPr>
              <a:t>.  The nodes we know are not entirely random: we all heard about Google and </a:t>
            </a:r>
            <a:r>
              <a:rPr lang="en-US" sz="1200" kern="1200" baseline="0" dirty="0" err="1" smtClean="0">
                <a:solidFill>
                  <a:schemeClr val="tx1"/>
                </a:solidFill>
                <a:latin typeface="+mn-lt"/>
                <a:ea typeface="ＭＳ Ｐゴシック" pitchFamily="-109" charset="-128"/>
                <a:cs typeface="ＭＳ Ｐゴシック" pitchFamily="-109" charset="-128"/>
              </a:rPr>
              <a:t>Facebook</a:t>
            </a:r>
            <a:r>
              <a:rPr lang="en-US" sz="1200" kern="1200" baseline="0" dirty="0" smtClean="0">
                <a:solidFill>
                  <a:schemeClr val="tx1"/>
                </a:solidFill>
                <a:latin typeface="+mn-lt"/>
                <a:ea typeface="ＭＳ Ｐゴシック" pitchFamily="-109" charset="-128"/>
                <a:cs typeface="ＭＳ Ｐゴシック" pitchFamily="-109" charset="-128"/>
              </a:rPr>
              <a:t>, but we rarely encounter the billions of less-prominent nodes that populate the Web. As our knowledge is biased towards the more connected nodes, we are more likely to link to a hub than to a node with only few links.</a:t>
            </a:r>
          </a:p>
          <a:p>
            <a:endParaRPr lang="en-US" sz="1200" kern="1200" baseline="0" dirty="0" smtClean="0">
              <a:solidFill>
                <a:schemeClr val="tx1"/>
              </a:solidFill>
              <a:latin typeface="+mn-lt"/>
              <a:ea typeface="ＭＳ Ｐゴシック" pitchFamily="-109" charset="-128"/>
              <a:cs typeface="ＭＳ Ｐゴシック" pitchFamily="-109" charset="-128"/>
            </a:endParaRPr>
          </a:p>
          <a:p>
            <a:r>
              <a:rPr lang="en-US" sz="1200" kern="1200" baseline="0" dirty="0" smtClean="0">
                <a:solidFill>
                  <a:schemeClr val="tx1"/>
                </a:solidFill>
                <a:latin typeface="+mn-lt"/>
                <a:ea typeface="ＭＳ Ｐゴシック" pitchFamily="-109" charset="-128"/>
                <a:cs typeface="ＭＳ Ｐゴシック" pitchFamily="-109" charset="-128"/>
              </a:rPr>
              <a:t> With more than a million scientific </a:t>
            </a:r>
            <a:r>
              <a:rPr lang="en-US" sz="1200" b="1" kern="1200" baseline="0" dirty="0" smtClean="0">
                <a:solidFill>
                  <a:schemeClr val="tx1"/>
                </a:solidFill>
                <a:latin typeface="+mn-lt"/>
                <a:ea typeface="ＭＳ Ｐゴシック" pitchFamily="-109" charset="-128"/>
                <a:cs typeface="ＭＳ Ｐゴシック" pitchFamily="-109" charset="-128"/>
              </a:rPr>
              <a:t>papers</a:t>
            </a:r>
            <a:r>
              <a:rPr lang="en-US" sz="1200" kern="1200" baseline="0" dirty="0" smtClean="0">
                <a:solidFill>
                  <a:schemeClr val="tx1"/>
                </a:solidFill>
                <a:latin typeface="+mn-lt"/>
                <a:ea typeface="ＭＳ Ｐゴシック" pitchFamily="-109" charset="-128"/>
                <a:cs typeface="ＭＳ Ｐゴシック" pitchFamily="-109" charset="-128"/>
              </a:rPr>
              <a:t> published each year, no scientist can attempt to read them all. The more cited is a paper, the more likely that we will notice it. Therefore, our citations are biased towards the more cited publications, representing the high-degree nodes of the citation network. </a:t>
            </a:r>
          </a:p>
          <a:p>
            <a:endParaRPr lang="en-US" sz="1200" kern="1200" baseline="0" dirty="0" smtClean="0">
              <a:solidFill>
                <a:schemeClr val="tx1"/>
              </a:solidFill>
              <a:latin typeface="+mn-lt"/>
              <a:ea typeface="ＭＳ Ｐゴシック" pitchFamily="-109" charset="-128"/>
              <a:cs typeface="ＭＳ Ｐゴシック" pitchFamily="-109" charset="-128"/>
            </a:endParaRPr>
          </a:p>
          <a:p>
            <a:r>
              <a:rPr lang="en-US" sz="1200" kern="1200" baseline="0" dirty="0" smtClean="0">
                <a:solidFill>
                  <a:schemeClr val="tx1"/>
                </a:solidFill>
                <a:latin typeface="+mn-lt"/>
                <a:ea typeface="ＭＳ Ｐゴシック" pitchFamily="-109" charset="-128"/>
                <a:cs typeface="ＭＳ Ｐゴシック" pitchFamily="-109" charset="-128"/>
              </a:rPr>
              <a:t>The more movies an </a:t>
            </a:r>
            <a:r>
              <a:rPr lang="en-US" sz="1200" b="1" kern="1200" baseline="0" dirty="0" smtClean="0">
                <a:solidFill>
                  <a:schemeClr val="tx1"/>
                </a:solidFill>
                <a:latin typeface="+mn-lt"/>
                <a:ea typeface="ＭＳ Ｐゴシック" pitchFamily="-109" charset="-128"/>
                <a:cs typeface="ＭＳ Ｐゴシック" pitchFamily="-109" charset="-128"/>
              </a:rPr>
              <a:t>actor</a:t>
            </a:r>
            <a:r>
              <a:rPr lang="en-US" sz="1200" kern="1200" baseline="0" dirty="0" smtClean="0">
                <a:solidFill>
                  <a:schemeClr val="tx1"/>
                </a:solidFill>
                <a:latin typeface="+mn-lt"/>
                <a:ea typeface="ＭＳ Ｐゴシック" pitchFamily="-109" charset="-128"/>
                <a:cs typeface="ＭＳ Ｐゴシック" pitchFamily="-109" charset="-128"/>
              </a:rPr>
              <a:t> has played in, the more familiar is a casting director with her skills. Hence, the higher the degree of an actor in the actor network, the higher are the chances that he/she will be considered for a new role.</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ＭＳ Ｐゴシック" pitchFamily="-109" charset="-128"/>
                <a:cs typeface="ＭＳ Ｐゴシック" pitchFamily="-109" charset="-128"/>
              </a:rPr>
              <a:t>The degree distribution of a network generated by the Barabási-Albert model. The plot show for a single network of size N=100,000 and </a:t>
            </a:r>
            <a:r>
              <a:rPr lang="en-US" sz="1200" kern="1200" baseline="0" dirty="0" err="1" smtClean="0">
                <a:solidFill>
                  <a:schemeClr val="tx1"/>
                </a:solidFill>
                <a:latin typeface="+mn-lt"/>
                <a:ea typeface="ＭＳ Ｐゴシック" pitchFamily="-109" charset="-128"/>
                <a:cs typeface="ＭＳ Ｐゴシック" pitchFamily="-109" charset="-128"/>
              </a:rPr>
              <a:t>m</a:t>
            </a:r>
            <a:r>
              <a:rPr lang="en-US" sz="1200" kern="1200" baseline="0" dirty="0" smtClean="0">
                <a:solidFill>
                  <a:schemeClr val="tx1"/>
                </a:solidFill>
                <a:latin typeface="+mn-lt"/>
                <a:ea typeface="ＭＳ Ｐゴシック" pitchFamily="-109" charset="-128"/>
                <a:cs typeface="ＭＳ Ｐゴシック" pitchFamily="-109" charset="-128"/>
              </a:rPr>
              <a:t>=3  and . It shows both the linearly-binned (red symbols) as well as the log-binned version (green symbols) </a:t>
            </a:r>
            <a:r>
              <a:rPr lang="en-US" sz="1200" kern="1200" baseline="0" dirty="0" err="1" smtClean="0">
                <a:solidFill>
                  <a:schemeClr val="tx1"/>
                </a:solidFill>
                <a:latin typeface="+mn-lt"/>
                <a:ea typeface="ＭＳ Ｐゴシック" pitchFamily="-109" charset="-128"/>
                <a:cs typeface="ＭＳ Ｐゴシック" pitchFamily="-109" charset="-128"/>
              </a:rPr>
              <a:t>o</a:t>
            </a:r>
            <a:r>
              <a:rPr lang="en-US" sz="1200" kern="1200" baseline="0" dirty="0" smtClean="0">
                <a:solidFill>
                  <a:schemeClr val="tx1"/>
                </a:solidFill>
                <a:latin typeface="+mn-lt"/>
                <a:ea typeface="ＭＳ Ｐゴシック" pitchFamily="-109" charset="-128"/>
                <a:cs typeface="ＭＳ Ｐゴシック" pitchFamily="-109" charset="-128"/>
              </a:rPr>
              <a:t>. The straight line is added to guide the eye and has slope -3, corresponding to the resulting network’s degree exponent.</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ＭＳ Ｐゴシック" pitchFamily="-109" charset="-128"/>
                <a:cs typeface="ＭＳ Ｐゴシック" pitchFamily="-109" charset="-128"/>
              </a:rPr>
              <a:t>The discovery of the Barabási-Albert model is recounted in </a:t>
            </a:r>
            <a:r>
              <a:rPr lang="en-US" sz="1200" i="1" kern="1200" baseline="0" dirty="0" smtClean="0">
                <a:solidFill>
                  <a:schemeClr val="tx1"/>
                </a:solidFill>
                <a:latin typeface="+mn-lt"/>
                <a:ea typeface="ＭＳ Ｐゴシック" pitchFamily="-109" charset="-128"/>
                <a:cs typeface="ＭＳ Ｐゴシック" pitchFamily="-109" charset="-128"/>
              </a:rPr>
              <a:t>Linked [9], describing a </a:t>
            </a:r>
            <a:r>
              <a:rPr lang="en-US" sz="1200" i="1" kern="1200" baseline="0" dirty="0" err="1" smtClean="0">
                <a:solidFill>
                  <a:schemeClr val="tx1"/>
                </a:solidFill>
                <a:latin typeface="+mn-lt"/>
                <a:ea typeface="ＭＳ Ｐゴシック" pitchFamily="-109" charset="-128"/>
                <a:cs typeface="ＭＳ Ｐゴシック" pitchFamily="-109" charset="-128"/>
              </a:rPr>
              <a:t>workstop</a:t>
            </a:r>
            <a:r>
              <a:rPr lang="en-US" sz="1200" i="1" kern="1200" baseline="0" dirty="0" smtClean="0">
                <a:solidFill>
                  <a:schemeClr val="tx1"/>
                </a:solidFill>
                <a:latin typeface="+mn-lt"/>
                <a:ea typeface="ＭＳ Ｐゴシック" pitchFamily="-109" charset="-128"/>
                <a:cs typeface="ＭＳ Ｐゴシック" pitchFamily="-109" charset="-128"/>
              </a:rPr>
              <a:t> in Porto, Portugal, attended by the first author of the model: “During the summer of 1999 very few people were thinking about networks, and there were no talks on the subject during this workshop. But networks were very much on my mind. I could not help carrying with me on the trip our unresolved questions: Why hubs? Why power-laws? […] Before I left for Europe, </a:t>
            </a:r>
            <a:r>
              <a:rPr lang="en-US" sz="1200" i="1" kern="1200" baseline="0" dirty="0" err="1" smtClean="0">
                <a:solidFill>
                  <a:schemeClr val="tx1"/>
                </a:solidFill>
                <a:latin typeface="+mn-lt"/>
                <a:ea typeface="ＭＳ Ｐゴシック" pitchFamily="-109" charset="-128"/>
                <a:cs typeface="ＭＳ Ｐゴシック" pitchFamily="-109" charset="-128"/>
              </a:rPr>
              <a:t>Réka</a:t>
            </a:r>
            <a:r>
              <a:rPr lang="en-US" sz="1200" i="1" kern="1200" baseline="0" dirty="0" smtClean="0">
                <a:solidFill>
                  <a:schemeClr val="tx1"/>
                </a:solidFill>
                <a:latin typeface="+mn-lt"/>
                <a:ea typeface="ＭＳ Ｐゴシック" pitchFamily="-109" charset="-128"/>
                <a:cs typeface="ＭＳ Ｐゴシック" pitchFamily="-109" charset="-128"/>
              </a:rPr>
              <a:t> Albert and I agreed that she would analyze these networks. On June 14, a week after my departure, I received a long email from her detailing some ongoing activities. At the end of the message there was a sentence added like an afterthought: “I looked at the connectivity distribution too, and in almost all systems (IBM, actors, power grid), the tail of the distribution follows a power </a:t>
            </a:r>
            <a:r>
              <a:rPr lang="en-US" sz="1200" i="1" kern="1200" baseline="0" dirty="0" err="1" smtClean="0">
                <a:solidFill>
                  <a:schemeClr val="tx1"/>
                </a:solidFill>
                <a:latin typeface="+mn-lt"/>
                <a:ea typeface="ＭＳ Ｐゴシック" pitchFamily="-109" charset="-128"/>
                <a:cs typeface="ＭＳ Ｐゴシック" pitchFamily="-109" charset="-128"/>
              </a:rPr>
              <a:t>law.” Réka’s</a:t>
            </a:r>
            <a:r>
              <a:rPr lang="en-US" sz="1200" i="1" kern="1200" baseline="0" dirty="0" smtClean="0">
                <a:solidFill>
                  <a:schemeClr val="tx1"/>
                </a:solidFill>
                <a:latin typeface="+mn-lt"/>
                <a:ea typeface="ＭＳ Ｐゴシック" pitchFamily="-109" charset="-128"/>
                <a:cs typeface="ＭＳ Ｐゴシック" pitchFamily="-109" charset="-128"/>
              </a:rPr>
              <a:t> email suddenly made it clear that the Web was by no means special. I found myself sitting in the conference hall paying no attention to the talks, thinking about the implications of this finding. If two networks as different as the Web and the Hollywood acting community both display power-law degree distribution, then some universal law or mechanism must be responsible. If such a law existed, it could potentially apply to all </a:t>
            </a:r>
            <a:r>
              <a:rPr lang="en-US" sz="1200" i="1" kern="1200" baseline="0" dirty="0" err="1" smtClean="0">
                <a:solidFill>
                  <a:schemeClr val="tx1"/>
                </a:solidFill>
                <a:latin typeface="+mn-lt"/>
                <a:ea typeface="ＭＳ Ｐゴシック" pitchFamily="-109" charset="-128"/>
                <a:cs typeface="ＭＳ Ｐゴシック" pitchFamily="-109" charset="-128"/>
              </a:rPr>
              <a:t>networks. During</a:t>
            </a:r>
            <a:r>
              <a:rPr lang="en-US" sz="1200" i="1" kern="1200" baseline="0" dirty="0" smtClean="0">
                <a:solidFill>
                  <a:schemeClr val="tx1"/>
                </a:solidFill>
                <a:latin typeface="+mn-lt"/>
                <a:ea typeface="ＭＳ Ｐゴシック" pitchFamily="-109" charset="-128"/>
                <a:cs typeface="ＭＳ Ｐゴシック" pitchFamily="-109" charset="-128"/>
              </a:rPr>
              <a:t> the first break between talks I decided to withdraw to the quiet of the seminary where we were housed during the workshop. I did not get far, however. During the fifteen-minute walk back to my room a potential explanation occurred to me, one so simple and straightforward that I doubted it could be right. I immediately returned to the university to fax </a:t>
            </a:r>
            <a:r>
              <a:rPr lang="en-US" sz="1200" i="1" kern="1200" baseline="0" dirty="0" err="1" smtClean="0">
                <a:solidFill>
                  <a:schemeClr val="tx1"/>
                </a:solidFill>
                <a:latin typeface="+mn-lt"/>
                <a:ea typeface="ＭＳ Ｐゴシック" pitchFamily="-109" charset="-128"/>
                <a:cs typeface="ＭＳ Ｐゴシック" pitchFamily="-109" charset="-128"/>
              </a:rPr>
              <a:t>Réka</a:t>
            </a:r>
            <a:r>
              <a:rPr lang="en-US" sz="1200" i="1" kern="1200" baseline="0" dirty="0" smtClean="0">
                <a:solidFill>
                  <a:schemeClr val="tx1"/>
                </a:solidFill>
                <a:latin typeface="+mn-lt"/>
                <a:ea typeface="ＭＳ Ｐゴシック" pitchFamily="-109" charset="-128"/>
                <a:cs typeface="ＭＳ Ｐゴシック" pitchFamily="-109" charset="-128"/>
              </a:rPr>
              <a:t>, asking her to verify the idea using the computer. A few hours later she emailed me the answer. To my great astonishment, the idea </a:t>
            </a:r>
            <a:r>
              <a:rPr lang="en-US" sz="1200" i="1" kern="1200" baseline="0" dirty="0" err="1" smtClean="0">
                <a:solidFill>
                  <a:schemeClr val="tx1"/>
                </a:solidFill>
                <a:latin typeface="+mn-lt"/>
                <a:ea typeface="ＭＳ Ｐゴシック" pitchFamily="-109" charset="-128"/>
                <a:cs typeface="ＭＳ Ｐゴシック" pitchFamily="-109" charset="-128"/>
              </a:rPr>
              <a:t>worked.” The</a:t>
            </a:r>
            <a:r>
              <a:rPr lang="en-US" sz="1200" i="1" kern="1200" baseline="0" dirty="0" smtClean="0">
                <a:solidFill>
                  <a:schemeClr val="tx1"/>
                </a:solidFill>
                <a:latin typeface="+mn-lt"/>
                <a:ea typeface="ＭＳ Ｐゴシック" pitchFamily="-109" charset="-128"/>
                <a:cs typeface="ＭＳ Ｐゴシック" pitchFamily="-109" charset="-128"/>
              </a:rPr>
              <a:t> two images above reproduce the fax sent on June 14, 1999 from Porto, describing the algorithm that we call today the Barabási-Albert model.</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ea typeface="ＭＳ Ｐゴシック" charset="-128"/>
                <a:cs typeface="ＭＳ Ｐゴシック" charset="-128"/>
              </a:rPr>
              <a:t>This is an important prediction, as it implies that all nodes follow the same growth law.  Hence the difference between the hubs is not in the fact that hubs grow faster, but that they are older.  Indeed, the difference between the nodes comes in the intercept of the power-law, controlled by $</a:t>
            </a:r>
            <a:r>
              <a:rPr lang="en-US" dirty="0" err="1" smtClean="0">
                <a:ea typeface="ＭＳ Ｐゴシック" charset="-128"/>
                <a:cs typeface="ＭＳ Ｐゴシック" charset="-128"/>
              </a:rPr>
              <a:t>t_i</a:t>
            </a:r>
            <a:r>
              <a:rPr lang="en-US" dirty="0" smtClean="0">
                <a:ea typeface="ＭＳ Ｐゴシック" charset="-128"/>
                <a:cs typeface="ＭＳ Ｐゴシック" charset="-128"/>
              </a:rPr>
              <a:t>$, representing the time at which node $</a:t>
            </a:r>
            <a:r>
              <a:rPr lang="en-US" dirty="0" err="1" smtClean="0">
                <a:ea typeface="ＭＳ Ｐゴシック" charset="-128"/>
                <a:cs typeface="ＭＳ Ｐゴシック" charset="-128"/>
              </a:rPr>
              <a:t>i</a:t>
            </a:r>
            <a:r>
              <a:rPr lang="en-US" dirty="0" smtClean="0">
                <a:ea typeface="ＭＳ Ｐゴシック" charset="-128"/>
                <a:cs typeface="ＭＳ Ｐゴシック" charset="-128"/>
              </a:rPr>
              <a:t>$ joined the network.</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If all nodes follow the same growth rate, why do we have hubs and less connected nodes in the network? The reason is that at moment older nodes have a higher degree according to Eq. \</a:t>
            </a:r>
            <a:r>
              <a:rPr lang="en-US" dirty="0" err="1" smtClean="0">
                <a:ea typeface="ＭＳ Ｐゴシック" charset="-128"/>
                <a:cs typeface="ＭＳ Ｐゴシック" charset="-128"/>
              </a:rPr>
              <a:t>ref{connect</a:t>
            </a:r>
            <a:r>
              <a:rPr lang="en-US" dirty="0" smtClean="0">
                <a:ea typeface="ＭＳ Ｐゴシック" charset="-128"/>
                <a:cs typeface="ＭＳ Ｐゴシック" charset="-128"/>
              </a:rPr>
              <a:t>}--indeed, the smaller $</a:t>
            </a:r>
            <a:r>
              <a:rPr lang="en-US" dirty="0" err="1" smtClean="0">
                <a:ea typeface="ＭＳ Ｐゴシック" charset="-128"/>
                <a:cs typeface="ＭＳ Ｐゴシック" charset="-128"/>
              </a:rPr>
              <a:t>t_i</a:t>
            </a:r>
            <a:r>
              <a:rPr lang="en-US" dirty="0" smtClean="0">
                <a:ea typeface="ＭＳ Ｐゴシック" charset="-128"/>
                <a:cs typeface="ＭＳ Ｐゴシック" charset="-128"/>
              </a:rPr>
              <a:t>$ is, the higher is the node's degree. As a consequence older nodes acquire more links in an unit time. This is seen by inspective the derivative of  Eq. \</a:t>
            </a:r>
            <a:r>
              <a:rPr lang="en-US" dirty="0" err="1" smtClean="0">
                <a:ea typeface="ＭＳ Ｐゴシック" charset="-128"/>
                <a:cs typeface="ＭＳ Ｐゴシック" charset="-128"/>
              </a:rPr>
              <a:t>ref{connect</a:t>
            </a:r>
            <a:r>
              <a:rPr lang="en-US" dirty="0" smtClean="0">
                <a:ea typeface="ＭＳ Ｐゴシック" charset="-128"/>
                <a:cs typeface="ＭＳ Ｐゴシック" charset="-128"/>
              </a:rPr>
              <a:t>}, which is nothing but the node's growth rate (i.e. the rate at which the node acquires new links)</a:t>
            </a:r>
          </a:p>
          <a:p>
            <a:r>
              <a:rPr lang="en-US" dirty="0" smtClean="0">
                <a:ea typeface="ＭＳ Ｐゴシック" charset="-128"/>
                <a:cs typeface="ＭＳ Ｐゴシック" charset="-128"/>
              </a:rPr>
              <a:t>with predicts two things. First, it tells is that the older the node is (i.e. the smaller $</a:t>
            </a:r>
            <a:r>
              <a:rPr lang="en-US" dirty="0" err="1" smtClean="0">
                <a:ea typeface="ＭＳ Ｐゴシック" charset="-128"/>
                <a:cs typeface="ＭＳ Ｐゴシック" charset="-128"/>
              </a:rPr>
              <a:t>t_i</a:t>
            </a:r>
            <a:r>
              <a:rPr lang="en-US" dirty="0" smtClean="0">
                <a:ea typeface="ＭＳ Ｐゴシック" charset="-128"/>
                <a:cs typeface="ＭＳ Ｐゴシック" charset="-128"/>
              </a:rPr>
              <a:t>$ is), the larger the growth rate. Second, it also tells us that with time the rate at which the nodes acquire links goes down, thanks to the fact that the new nodes have many more nodes to link to.</a:t>
            </a:r>
          </a:p>
        </p:txBody>
      </p:sp>
      <p:sp>
        <p:nvSpPr>
          <p:cNvPr id="4" name="Slide Number Placeholder 3"/>
          <p:cNvSpPr>
            <a:spLocks noGrp="1"/>
          </p:cNvSpPr>
          <p:nvPr>
            <p:ph type="sldNum" sz="quarter" idx="5"/>
          </p:nvPr>
        </p:nvSpPr>
        <p:spPr/>
        <p:txBody>
          <a:bodyPr/>
          <a:lstStyle/>
          <a:p>
            <a:pPr>
              <a:defRPr/>
            </a:pPr>
            <a:fld id="{381D92A3-1480-924B-8525-451D2435C9D5}" type="slidenum">
              <a:rPr lang="en-US" smtClean="0"/>
              <a:pPr>
                <a:defRPr/>
              </a:pPr>
              <a:t>14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ea typeface="ＭＳ Ｐゴシック" charset="-128"/>
                <a:cs typeface="ＭＳ Ｐゴシック" charset="-128"/>
              </a:rPr>
              <a:t>This is an important prediction, as it implies that all nodes follow the same growth law.  Hence the difference between the hubs is not in the fact that hubs grow faster, but that they are older.  Indeed, the difference between the nodes comes in the intercept of the power-law, controlled by $</a:t>
            </a:r>
            <a:r>
              <a:rPr lang="en-US" dirty="0" err="1" smtClean="0">
                <a:ea typeface="ＭＳ Ｐゴシック" charset="-128"/>
                <a:cs typeface="ＭＳ Ｐゴシック" charset="-128"/>
              </a:rPr>
              <a:t>t_i</a:t>
            </a:r>
            <a:r>
              <a:rPr lang="en-US" dirty="0" smtClean="0">
                <a:ea typeface="ＭＳ Ｐゴシック" charset="-128"/>
                <a:cs typeface="ＭＳ Ｐゴシック" charset="-128"/>
              </a:rPr>
              <a:t>$, representing the time at which node $</a:t>
            </a:r>
            <a:r>
              <a:rPr lang="en-US" dirty="0" err="1" smtClean="0">
                <a:ea typeface="ＭＳ Ｐゴシック" charset="-128"/>
                <a:cs typeface="ＭＳ Ｐゴシック" charset="-128"/>
              </a:rPr>
              <a:t>i</a:t>
            </a:r>
            <a:r>
              <a:rPr lang="en-US" dirty="0" smtClean="0">
                <a:ea typeface="ＭＳ Ｐゴシック" charset="-128"/>
                <a:cs typeface="ＭＳ Ｐゴシック" charset="-128"/>
              </a:rPr>
              <a:t>$ joined the network.</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If all nodes follow the same growth rate, why do we have hubs and less connected nodes in the network? The reason is that at moment older nodes have a higher degree according to Eq. \</a:t>
            </a:r>
            <a:r>
              <a:rPr lang="en-US" dirty="0" err="1" smtClean="0">
                <a:ea typeface="ＭＳ Ｐゴシック" charset="-128"/>
                <a:cs typeface="ＭＳ Ｐゴシック" charset="-128"/>
              </a:rPr>
              <a:t>ref{connect</a:t>
            </a:r>
            <a:r>
              <a:rPr lang="en-US" dirty="0" smtClean="0">
                <a:ea typeface="ＭＳ Ｐゴシック" charset="-128"/>
                <a:cs typeface="ＭＳ Ｐゴシック" charset="-128"/>
              </a:rPr>
              <a:t>}--indeed, the smaller $</a:t>
            </a:r>
            <a:r>
              <a:rPr lang="en-US" dirty="0" err="1" smtClean="0">
                <a:ea typeface="ＭＳ Ｐゴシック" charset="-128"/>
                <a:cs typeface="ＭＳ Ｐゴシック" charset="-128"/>
              </a:rPr>
              <a:t>t_i</a:t>
            </a:r>
            <a:r>
              <a:rPr lang="en-US" dirty="0" smtClean="0">
                <a:ea typeface="ＭＳ Ｐゴシック" charset="-128"/>
                <a:cs typeface="ＭＳ Ｐゴシック" charset="-128"/>
              </a:rPr>
              <a:t>$ is, the higher is the node's degree. As a consequence older nodes acquire more links in an unit time. This is seen by inspective the derivative of  Eq. \</a:t>
            </a:r>
            <a:r>
              <a:rPr lang="en-US" dirty="0" err="1" smtClean="0">
                <a:ea typeface="ＭＳ Ｐゴシック" charset="-128"/>
                <a:cs typeface="ＭＳ Ｐゴシック" charset="-128"/>
              </a:rPr>
              <a:t>ref{connect</a:t>
            </a:r>
            <a:r>
              <a:rPr lang="en-US" dirty="0" smtClean="0">
                <a:ea typeface="ＭＳ Ｐゴシック" charset="-128"/>
                <a:cs typeface="ＭＳ Ｐゴシック" charset="-128"/>
              </a:rPr>
              <a:t>}, which is nothing but the node's growth rate (i.e. the rate at which the node acquires new links)</a:t>
            </a:r>
          </a:p>
          <a:p>
            <a:r>
              <a:rPr lang="en-US" dirty="0" smtClean="0">
                <a:ea typeface="ＭＳ Ｐゴシック" charset="-128"/>
                <a:cs typeface="ＭＳ Ｐゴシック" charset="-128"/>
              </a:rPr>
              <a:t>with predicts two things. First, it tells is that the older the node is (i.e. the smaller $</a:t>
            </a:r>
            <a:r>
              <a:rPr lang="en-US" dirty="0" err="1" smtClean="0">
                <a:ea typeface="ＭＳ Ｐゴシック" charset="-128"/>
                <a:cs typeface="ＭＳ Ｐゴシック" charset="-128"/>
              </a:rPr>
              <a:t>t_i</a:t>
            </a:r>
            <a:r>
              <a:rPr lang="en-US" dirty="0" smtClean="0">
                <a:ea typeface="ＭＳ Ｐゴシック" charset="-128"/>
                <a:cs typeface="ＭＳ Ｐゴシック" charset="-128"/>
              </a:rPr>
              <a:t>$ is), the larger the growth rate. Second, it also tells us that with time the rate at which the nodes acquire links goes down, thanks to the fact that the new nodes have many more nodes to link to.</a:t>
            </a:r>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ea typeface="ＭＳ Ｐゴシック" charset="-128"/>
                <a:cs typeface="ＭＳ Ｐゴシック" charset="-128"/>
              </a:rPr>
              <a:t>PREDICTIONS:</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 (</a:t>
            </a:r>
            <a:r>
              <a:rPr lang="en-US" dirty="0" err="1" smtClean="0">
                <a:ea typeface="ＭＳ Ｐゴシック" charset="-128"/>
                <a:cs typeface="ＭＳ Ｐゴシック" charset="-128"/>
              </a:rPr>
              <a:t>i</a:t>
            </a:r>
            <a:r>
              <a:rPr lang="en-US" dirty="0" smtClean="0">
                <a:ea typeface="ＭＳ Ｐゴシック" charset="-128"/>
                <a:cs typeface="ＭＳ Ｐゴシック" charset="-128"/>
              </a:rPr>
              <a:t>) The degree exponent $\gamma$ is independent of $</a:t>
            </a:r>
            <a:r>
              <a:rPr lang="en-US" dirty="0" err="1" smtClean="0">
                <a:ea typeface="ＭＳ Ｐゴシック" charset="-128"/>
                <a:cs typeface="ＭＳ Ｐゴシック" charset="-128"/>
              </a:rPr>
              <a:t>m</a:t>
            </a:r>
            <a:r>
              <a:rPr lang="en-US" dirty="0" smtClean="0">
                <a:ea typeface="ＭＳ Ｐゴシック" charset="-128"/>
                <a:cs typeface="ＭＳ Ｐゴシック" charset="-128"/>
              </a:rPr>
              <a:t>$, a prediction that is in agreement with the numerical results (see Fig. 4).</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(ii) As the power-law observed for real networks describes systems of rather different ages and sizes, it is expected that a correct model should provide a time-independent degree distribution. Indeed, Eq.(\</a:t>
            </a:r>
            <a:r>
              <a:rPr lang="en-US" dirty="0" err="1" smtClean="0">
                <a:ea typeface="ＭＳ Ｐゴシック" charset="-128"/>
                <a:cs typeface="ＭＳ Ｐゴシック" charset="-128"/>
              </a:rPr>
              <a:t>ref{cube</a:t>
            </a:r>
            <a:r>
              <a:rPr lang="en-US" dirty="0" smtClean="0">
                <a:ea typeface="ＭＳ Ｐゴシック" charset="-128"/>
                <a:cs typeface="ＭＳ Ｐゴシック" charset="-128"/>
              </a:rPr>
              <a:t>}) predicts that asymptotically (i.e. in the $</a:t>
            </a:r>
            <a:r>
              <a:rPr lang="en-US" dirty="0" err="1" smtClean="0">
                <a:ea typeface="ＭＳ Ｐゴシック" charset="-128"/>
                <a:cs typeface="ＭＳ Ｐゴシック" charset="-128"/>
              </a:rPr>
              <a:t>t</a:t>
            </a:r>
            <a:r>
              <a:rPr lang="en-US" dirty="0" smtClean="0">
                <a:ea typeface="ＭＳ Ｐゴシック" charset="-128"/>
                <a:cs typeface="ＭＳ Ｐゴシック" charset="-128"/>
              </a:rPr>
              <a:t> \</a:t>
            </a:r>
            <a:r>
              <a:rPr lang="en-US" dirty="0" err="1" smtClean="0">
                <a:ea typeface="ＭＳ Ｐゴシック" charset="-128"/>
                <a:cs typeface="ＭＳ Ｐゴシック" charset="-128"/>
              </a:rPr>
              <a:t>gg</a:t>
            </a:r>
            <a:r>
              <a:rPr lang="en-US" dirty="0" smtClean="0">
                <a:ea typeface="ＭＳ Ｐゴシック" charset="-128"/>
                <a:cs typeface="ＭＳ Ｐゴシック" charset="-128"/>
              </a:rPr>
              <a:t> m_0$ limit) the degree distribution of the BA model is independent of time (and, subsequently, independent of the system size $N=m_0+t$), indicating that despite its continuous growth, the network reaches a stationary scale-free state. </a:t>
            </a:r>
          </a:p>
          <a:p>
            <a:r>
              <a:rPr lang="en-US" dirty="0" smtClean="0">
                <a:ea typeface="ＭＳ Ｐゴシック" charset="-128"/>
                <a:cs typeface="ＭＳ Ｐゴシック" charset="-128"/>
              </a:rPr>
              <a:t>Nominal similarities shown in Figure 4 support these predictions.</a:t>
            </a:r>
          </a:p>
          <a:p>
            <a:endParaRPr lang="en-US" dirty="0" smtClean="0">
              <a:ea typeface="ＭＳ Ｐゴシック" charset="-128"/>
              <a:cs typeface="ＭＳ Ｐゴシック" charset="-128"/>
            </a:endParaRPr>
          </a:p>
          <a:p>
            <a:r>
              <a:rPr lang="en-US" dirty="0" smtClean="0">
                <a:ea typeface="ＭＳ Ｐゴシック" charset="-128"/>
                <a:cs typeface="ＭＳ Ｐゴシック" charset="-128"/>
              </a:rPr>
              <a:t>(iii) Equation (\</a:t>
            </a:r>
            <a:r>
              <a:rPr lang="en-US" dirty="0" err="1" smtClean="0">
                <a:ea typeface="ＭＳ Ｐゴシック" charset="-128"/>
                <a:cs typeface="ＭＳ Ｐゴシック" charset="-128"/>
              </a:rPr>
              <a:t>ref{cube</a:t>
            </a:r>
            <a:r>
              <a:rPr lang="en-US" dirty="0" smtClean="0">
                <a:ea typeface="ＭＳ Ｐゴシック" charset="-128"/>
                <a:cs typeface="ＭＳ Ｐゴシック" charset="-128"/>
              </a:rPr>
              <a:t>}) indicates that the coefficient of the power-law distribution is proportional to $m^2$. a prediction again confirmed by the numerical simulations shown in Figure \</a:t>
            </a:r>
            <a:r>
              <a:rPr lang="en-US" dirty="0" err="1" smtClean="0">
                <a:ea typeface="ＭＳ Ｐゴシック" charset="-128"/>
                <a:cs typeface="ＭＳ Ｐゴシック" charset="-128"/>
              </a:rPr>
              <a:t>ref{F-BA-BAScaling</a:t>
            </a:r>
            <a:r>
              <a:rPr lang="en-US" dirty="0" smtClean="0">
                <a:ea typeface="ＭＳ Ｐゴシック" charset="-128"/>
                <a:cs typeface="ＭＳ Ｐゴシック" charset="-128"/>
              </a:rPr>
              <a:t>}.</a:t>
            </a:r>
          </a:p>
        </p:txBody>
      </p:sp>
      <p:sp>
        <p:nvSpPr>
          <p:cNvPr id="4" name="Slide Number Placeholder 3"/>
          <p:cNvSpPr>
            <a:spLocks noGrp="1"/>
          </p:cNvSpPr>
          <p:nvPr>
            <p:ph type="sldNum" sz="quarter" idx="5"/>
          </p:nvPr>
        </p:nvSpPr>
        <p:spPr/>
        <p:txBody>
          <a:bodyPr/>
          <a:lstStyle/>
          <a:p>
            <a:pPr>
              <a:defRPr/>
            </a:pPr>
            <a:fld id="{1D1F167C-8E03-6D40-A613-BE0F4B913C73}" type="slidenum">
              <a:rPr lang="en-US" smtClean="0"/>
              <a:pPr>
                <a:defRPr/>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0665D3D-8C75-A948-8AF3-8AD2459FF903}"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25545CE-38E6-4F46-99DD-AE8C02C592D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E9D0952-2989-284C-953C-9631460889B2}"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05A6C27-0E7C-C04E-896D-407F6E5FC37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D02EFD0-B4B0-4F41-8878-C5AE05D47E49}"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A8D339-7237-274C-840D-31B7B83FDDF6}"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B24E4C4-254B-2D44-AB54-EE559230BF30}" type="datetime1">
              <a:rPr lang="en-US">
                <a:solidFill>
                  <a:prstClr val="black">
                    <a:tint val="75000"/>
                  </a:prstClr>
                </a:solidFill>
              </a:rPr>
              <a:pPr>
                <a:defRPr/>
              </a:pPr>
              <a:t>12/08/15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14A2158-7B0C-9F40-BA1E-82C66D315E5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551F391-D6EF-C341-A6C7-563130BEBE38}"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306DE6E-D35C-4740-8A91-DDB6769DE91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A5D636B-E157-9F4D-96A4-C94213D74E4E}"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266213-4E7B-204B-824D-C03917CF1D23}"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7A7F21A-805B-CE4E-9455-2F129B20AD3A}"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E05550F-3D4E-AE48-AFEF-F8E09BC34A4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65D8D21-61D9-744B-B05E-975F3E994A59}" type="datetime1">
              <a:rPr lang="en-US"/>
              <a:pPr>
                <a:defRPr/>
              </a:pPr>
              <a:t>12/08/15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9340663-4E2B-6248-A621-57DF263A65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20D8782-50AE-F44B-826E-77EA27022AFA}" type="datetime1">
              <a:rPr lang="en-US"/>
              <a:pPr>
                <a:defRPr/>
              </a:pPr>
              <a:t>12/08/15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2DEAC11-91D9-0545-B906-508D0062CE4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5864B1-E35E-9145-AB56-F6D848E93756}" type="datetime1">
              <a:rPr lang="en-US"/>
              <a:pPr>
                <a:defRPr/>
              </a:pPr>
              <a:t>12/08/15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4C8A167-BD30-244C-9C3E-C11086C2EAC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2C808EE-5AB7-4B4B-BE88-C336D5D9FDA7}"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7C222E-B9FC-1348-BDE7-E72F2C49DD2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490635C-5028-BF4F-BBCE-D2A26310BF5A}"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F58E9C3-A786-8845-AC8B-7E6FE5D7CA5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40727BF1-1143-A74F-8AF6-CE60A990A96E}" type="datetime1">
              <a:rPr lang="en-US"/>
              <a:pPr>
                <a:defRPr/>
              </a:pPr>
              <a:t>12/08/15</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3B74FF4F-26AB-6E46-8090-DE5CEB3C84C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84"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84"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84" charset="0"/>
        <a:buChar char="•"/>
        <a:defRPr sz="2400" kern="1200">
          <a:solidFill>
            <a:schemeClr val="tx1"/>
          </a:solidFill>
          <a:latin typeface="+mn-lt"/>
          <a:ea typeface="ヒラギノ角ゴ Pro W3" pitchFamily="-84" charset="-128"/>
          <a:cs typeface="+mn-cs"/>
        </a:defRPr>
      </a:lvl3pPr>
      <a:lvl4pPr marL="16002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4pPr>
      <a:lvl5pPr marL="20574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029FF79F-B7D5-8240-9620-9B0ADB2CEA84}" type="datetime1">
              <a:rPr lang="en-US">
                <a:solidFill>
                  <a:prstClr val="black">
                    <a:tint val="75000"/>
                  </a:prstClr>
                </a:solidFill>
              </a:rPr>
              <a:pPr>
                <a:defRPr/>
              </a:pPr>
              <a:t>12/08/15</a:t>
            </a:fld>
            <a:endParaRPr lang="en-US">
              <a:solidFill>
                <a:prstClr val="black">
                  <a:tint val="75000"/>
                </a:prstClr>
              </a:solidFill>
            </a:endParaRP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461C58BF-3E62-FE44-9609-94FB3786B971}"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73"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84"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84"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84" charset="0"/>
        <a:buChar char="•"/>
        <a:defRPr sz="2400" kern="1200">
          <a:solidFill>
            <a:schemeClr val="tx1"/>
          </a:solidFill>
          <a:latin typeface="+mn-lt"/>
          <a:ea typeface="ヒラギノ角ゴ Pro W3" pitchFamily="-84" charset="-128"/>
          <a:cs typeface="ヒラギノ角ゴ Pro W3" pitchFamily="-84" charset="-128"/>
        </a:defRPr>
      </a:lvl3pPr>
      <a:lvl4pPr marL="16002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4pPr>
      <a:lvl5pPr marL="20574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file://localhost/Users/alb/Dropbox/A-NetworkScienceBook/CLASSES-SLIDES-CEU-2012/CLASS2-GraphTheory/Background-Rete-preview.mov" TargetMode="External"/><Relationship Id="rId2" Type="http://schemas.openxmlformats.org/officeDocument/2006/relationships/video" Target="file://localhost/Users/alb/Dropbox/A-NetworkScienceBook/CLASSES-SLIDES-CEU-2012/CLASS2-GraphTheory/Background-Rete-preview.mo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17.emf"/><Relationship Id="rId9" Type="http://schemas.openxmlformats.org/officeDocument/2006/relationships/image" Target="../media/image18.emf"/><Relationship Id="rId10" Type="http://schemas.openxmlformats.org/officeDocument/2006/relationships/image" Target="../media/image19.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emf"/><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2.bin"/><Relationship Id="rId5" Type="http://schemas.openxmlformats.org/officeDocument/2006/relationships/image" Target="../media/image27.emf"/><Relationship Id="rId6" Type="http://schemas.openxmlformats.org/officeDocument/2006/relationships/oleObject" Target="../embeddings/oleObject3.bin"/><Relationship Id="rId7"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1" Type="http://schemas.openxmlformats.org/officeDocument/2006/relationships/oleObject" Target="../embeddings/oleObject8.bin"/><Relationship Id="rId12" Type="http://schemas.openxmlformats.org/officeDocument/2006/relationships/image" Target="../media/image33.emf"/><Relationship Id="rId13" Type="http://schemas.openxmlformats.org/officeDocument/2006/relationships/oleObject" Target="../embeddings/oleObject9.bin"/><Relationship Id="rId14" Type="http://schemas.openxmlformats.org/officeDocument/2006/relationships/image" Target="../media/image34.emf"/><Relationship Id="rId1" Type="http://schemas.openxmlformats.org/officeDocument/2006/relationships/vmlDrawing" Target="../drawings/vmlDrawing3.vml"/><Relationship Id="rId2" Type="http://schemas.openxmlformats.org/officeDocument/2006/relationships/slideLayout" Target="../slideLayouts/slideLayout7.xml"/><Relationship Id="rId3" Type="http://schemas.openxmlformats.org/officeDocument/2006/relationships/oleObject" Target="../embeddings/oleObject4.bin"/><Relationship Id="rId4" Type="http://schemas.openxmlformats.org/officeDocument/2006/relationships/image" Target="../media/image29.emf"/><Relationship Id="rId5" Type="http://schemas.openxmlformats.org/officeDocument/2006/relationships/oleObject" Target="../embeddings/oleObject5.bin"/><Relationship Id="rId6" Type="http://schemas.openxmlformats.org/officeDocument/2006/relationships/image" Target="../media/image30.emf"/><Relationship Id="rId7" Type="http://schemas.openxmlformats.org/officeDocument/2006/relationships/oleObject" Target="../embeddings/oleObject6.bin"/><Relationship Id="rId8" Type="http://schemas.openxmlformats.org/officeDocument/2006/relationships/image" Target="../media/image31.emf"/><Relationship Id="rId9" Type="http://schemas.openxmlformats.org/officeDocument/2006/relationships/oleObject" Target="../embeddings/oleObject7.bin"/><Relationship Id="rId10"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5.emf"/><Relationship Id="rId5" Type="http://schemas.openxmlformats.org/officeDocument/2006/relationships/oleObject" Target="../embeddings/oleObject11.bin"/><Relationship Id="rId6" Type="http://schemas.openxmlformats.org/officeDocument/2006/relationships/image" Target="../media/image36.e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1" Type="http://schemas.openxmlformats.org/officeDocument/2006/relationships/oleObject" Target="../embeddings/oleObject16.bin"/><Relationship Id="rId12" Type="http://schemas.openxmlformats.org/officeDocument/2006/relationships/image" Target="../media/image41.emf"/><Relationship Id="rId13" Type="http://schemas.openxmlformats.org/officeDocument/2006/relationships/oleObject" Target="../embeddings/oleObject17.bin"/><Relationship Id="rId14" Type="http://schemas.openxmlformats.org/officeDocument/2006/relationships/image" Target="../media/image42.emf"/><Relationship Id="rId15" Type="http://schemas.openxmlformats.org/officeDocument/2006/relationships/oleObject" Target="../embeddings/oleObject18.bin"/><Relationship Id="rId16" Type="http://schemas.openxmlformats.org/officeDocument/2006/relationships/image" Target="../media/image43.emf"/><Relationship Id="rId17" Type="http://schemas.openxmlformats.org/officeDocument/2006/relationships/oleObject" Target="../embeddings/oleObject19.bin"/><Relationship Id="rId18" Type="http://schemas.openxmlformats.org/officeDocument/2006/relationships/image" Target="../media/image44.emf"/><Relationship Id="rId1" Type="http://schemas.openxmlformats.org/officeDocument/2006/relationships/vmlDrawing" Target="../drawings/vmlDrawing5.vml"/><Relationship Id="rId2" Type="http://schemas.openxmlformats.org/officeDocument/2006/relationships/slideLayout" Target="../slideLayouts/slideLayout7.xml"/><Relationship Id="rId3" Type="http://schemas.openxmlformats.org/officeDocument/2006/relationships/oleObject" Target="../embeddings/oleObject12.bin"/><Relationship Id="rId4" Type="http://schemas.openxmlformats.org/officeDocument/2006/relationships/image" Target="../media/image37.emf"/><Relationship Id="rId5" Type="http://schemas.openxmlformats.org/officeDocument/2006/relationships/oleObject" Target="../embeddings/oleObject13.bin"/><Relationship Id="rId6" Type="http://schemas.openxmlformats.org/officeDocument/2006/relationships/image" Target="../media/image38.emf"/><Relationship Id="rId7" Type="http://schemas.openxmlformats.org/officeDocument/2006/relationships/oleObject" Target="../embeddings/oleObject14.bin"/><Relationship Id="rId8" Type="http://schemas.openxmlformats.org/officeDocument/2006/relationships/image" Target="../media/image39.emf"/><Relationship Id="rId9" Type="http://schemas.openxmlformats.org/officeDocument/2006/relationships/oleObject" Target="../embeddings/oleObject15.bin"/><Relationship Id="rId10" Type="http://schemas.openxmlformats.org/officeDocument/2006/relationships/image" Target="../media/image40.emf"/></Relationships>
</file>

<file path=ppt/slides/_rels/slide24.xml.rels><?xml version="1.0" encoding="UTF-8" standalone="yes"?>
<Relationships xmlns="http://schemas.openxmlformats.org/package/2006/relationships"><Relationship Id="rId11" Type="http://schemas.openxmlformats.org/officeDocument/2006/relationships/oleObject" Target="../embeddings/oleObject24.bin"/><Relationship Id="rId12" Type="http://schemas.openxmlformats.org/officeDocument/2006/relationships/image" Target="../media/image49.emf"/><Relationship Id="rId13" Type="http://schemas.openxmlformats.org/officeDocument/2006/relationships/oleObject" Target="../embeddings/oleObject25.bin"/><Relationship Id="rId14" Type="http://schemas.openxmlformats.org/officeDocument/2006/relationships/image" Target="../media/image50.emf"/><Relationship Id="rId15" Type="http://schemas.openxmlformats.org/officeDocument/2006/relationships/oleObject" Target="../embeddings/oleObject26.bin"/><Relationship Id="rId16" Type="http://schemas.openxmlformats.org/officeDocument/2006/relationships/image" Target="../media/image51.emf"/><Relationship Id="rId17" Type="http://schemas.openxmlformats.org/officeDocument/2006/relationships/oleObject" Target="../embeddings/oleObject27.bin"/><Relationship Id="rId18" Type="http://schemas.openxmlformats.org/officeDocument/2006/relationships/image" Target="../media/image52.emf"/><Relationship Id="rId1" Type="http://schemas.openxmlformats.org/officeDocument/2006/relationships/vmlDrawing" Target="../drawings/vmlDrawing6.vml"/><Relationship Id="rId2" Type="http://schemas.openxmlformats.org/officeDocument/2006/relationships/slideLayout" Target="../slideLayouts/slideLayout7.xml"/><Relationship Id="rId3" Type="http://schemas.openxmlformats.org/officeDocument/2006/relationships/oleObject" Target="../embeddings/oleObject20.bin"/><Relationship Id="rId4" Type="http://schemas.openxmlformats.org/officeDocument/2006/relationships/image" Target="../media/image45.emf"/><Relationship Id="rId5" Type="http://schemas.openxmlformats.org/officeDocument/2006/relationships/oleObject" Target="../embeddings/oleObject21.bin"/><Relationship Id="rId6" Type="http://schemas.openxmlformats.org/officeDocument/2006/relationships/image" Target="../media/image46.emf"/><Relationship Id="rId7" Type="http://schemas.openxmlformats.org/officeDocument/2006/relationships/oleObject" Target="../embeddings/oleObject22.bin"/><Relationship Id="rId8" Type="http://schemas.openxmlformats.org/officeDocument/2006/relationships/image" Target="../media/image47.emf"/><Relationship Id="rId9" Type="http://schemas.openxmlformats.org/officeDocument/2006/relationships/oleObject" Target="../embeddings/oleObject23.bin"/><Relationship Id="rId10" Type="http://schemas.openxmlformats.org/officeDocument/2006/relationships/image" Target="../media/image48.emf"/></Relationships>
</file>

<file path=ppt/slides/_rels/slide25.xml.rels><?xml version="1.0" encoding="UTF-8" standalone="yes"?>
<Relationships xmlns="http://schemas.openxmlformats.org/package/2006/relationships"><Relationship Id="rId11" Type="http://schemas.openxmlformats.org/officeDocument/2006/relationships/oleObject" Target="../embeddings/oleObject32.bin"/><Relationship Id="rId12" Type="http://schemas.openxmlformats.org/officeDocument/2006/relationships/image" Target="../media/image57.emf"/><Relationship Id="rId1" Type="http://schemas.openxmlformats.org/officeDocument/2006/relationships/vmlDrawing" Target="../drawings/vmlDrawing7.vml"/><Relationship Id="rId2" Type="http://schemas.openxmlformats.org/officeDocument/2006/relationships/slideLayout" Target="../slideLayouts/slideLayout7.xml"/><Relationship Id="rId3" Type="http://schemas.openxmlformats.org/officeDocument/2006/relationships/oleObject" Target="../embeddings/oleObject28.bin"/><Relationship Id="rId4" Type="http://schemas.openxmlformats.org/officeDocument/2006/relationships/image" Target="../media/image53.emf"/><Relationship Id="rId5" Type="http://schemas.openxmlformats.org/officeDocument/2006/relationships/oleObject" Target="../embeddings/oleObject29.bin"/><Relationship Id="rId6" Type="http://schemas.openxmlformats.org/officeDocument/2006/relationships/image" Target="../media/image54.emf"/><Relationship Id="rId7" Type="http://schemas.openxmlformats.org/officeDocument/2006/relationships/oleObject" Target="../embeddings/oleObject30.bin"/><Relationship Id="rId8" Type="http://schemas.openxmlformats.org/officeDocument/2006/relationships/image" Target="../media/image55.emf"/><Relationship Id="rId9" Type="http://schemas.openxmlformats.org/officeDocument/2006/relationships/oleObject" Target="../embeddings/oleObject31.bin"/><Relationship Id="rId10"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33.bin"/><Relationship Id="rId5" Type="http://schemas.openxmlformats.org/officeDocument/2006/relationships/image" Target="../media/image58.emf"/><Relationship Id="rId6" Type="http://schemas.openxmlformats.org/officeDocument/2006/relationships/oleObject" Target="../embeddings/oleObject34.bin"/><Relationship Id="rId7" Type="http://schemas.openxmlformats.org/officeDocument/2006/relationships/image" Target="../media/image59.emf"/><Relationship Id="rId8" Type="http://schemas.openxmlformats.org/officeDocument/2006/relationships/oleObject" Target="../embeddings/oleObject35.bin"/><Relationship Id="rId9" Type="http://schemas.openxmlformats.org/officeDocument/2006/relationships/image" Target="../media/image60.emf"/><Relationship Id="rId1" Type="http://schemas.openxmlformats.org/officeDocument/2006/relationships/vmlDrawing" Target="../drawings/vmlDrawing8.v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61.emf"/><Relationship Id="rId5" Type="http://schemas.openxmlformats.org/officeDocument/2006/relationships/image" Target="../media/image62.emf"/><Relationship Id="rId6" Type="http://schemas.openxmlformats.org/officeDocument/2006/relationships/image" Target="../media/image63.emf"/><Relationship Id="rId7" Type="http://schemas.openxmlformats.org/officeDocument/2006/relationships/image" Target="../media/image64.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7.bin"/><Relationship Id="rId4" Type="http://schemas.openxmlformats.org/officeDocument/2006/relationships/image" Target="../media/image65.emf"/><Relationship Id="rId5" Type="http://schemas.openxmlformats.org/officeDocument/2006/relationships/image" Target="../media/image66.jpeg"/><Relationship Id="rId1" Type="http://schemas.openxmlformats.org/officeDocument/2006/relationships/vmlDrawing" Target="../drawings/vmlDrawing10.v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8.bin"/><Relationship Id="rId4" Type="http://schemas.openxmlformats.org/officeDocument/2006/relationships/image" Target="../media/image67.wmf"/><Relationship Id="rId5" Type="http://schemas.openxmlformats.org/officeDocument/2006/relationships/image" Target="../media/image68.jpeg"/><Relationship Id="rId1" Type="http://schemas.openxmlformats.org/officeDocument/2006/relationships/vmlDrawing" Target="../drawings/vmlDrawing11.v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9.bin"/><Relationship Id="rId4" Type="http://schemas.openxmlformats.org/officeDocument/2006/relationships/image" Target="../media/image69.wmf"/><Relationship Id="rId5" Type="http://schemas.openxmlformats.org/officeDocument/2006/relationships/oleObject" Target="../embeddings/oleObject40.bin"/><Relationship Id="rId6" Type="http://schemas.openxmlformats.org/officeDocument/2006/relationships/image" Target="../media/image70.wmf"/><Relationship Id="rId7" Type="http://schemas.openxmlformats.org/officeDocument/2006/relationships/image" Target="../media/image71.jpeg"/><Relationship Id="rId1" Type="http://schemas.openxmlformats.org/officeDocument/2006/relationships/vmlDrawing" Target="../drawings/vmlDrawing12.vml"/><Relationship Id="rId2"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oleObject" Target="../embeddings/oleObject41.bin"/><Relationship Id="rId5" Type="http://schemas.openxmlformats.org/officeDocument/2006/relationships/image" Target="../media/image72.wmf"/><Relationship Id="rId6" Type="http://schemas.openxmlformats.org/officeDocument/2006/relationships/oleObject" Target="../embeddings/oleObject42.bin"/><Relationship Id="rId7" Type="http://schemas.openxmlformats.org/officeDocument/2006/relationships/image" Target="../media/image70.wmf"/><Relationship Id="rId1" Type="http://schemas.openxmlformats.org/officeDocument/2006/relationships/vmlDrawing" Target="../drawings/vmlDrawing13.vml"/><Relationship Id="rId2"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1.xml"/><Relationship Id="rId2" Type="http://schemas.openxmlformats.org/officeDocument/2006/relationships/image" Target="../media/image7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emf"/><Relationship Id="rId3" Type="http://schemas.openxmlformats.org/officeDocument/2006/relationships/image" Target="../media/image7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emf"/><Relationship Id="rId3"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3" Type="http://schemas.openxmlformats.org/officeDocument/2006/relationships/image" Target="../media/image81.emf"/><Relationship Id="rId4" Type="http://schemas.openxmlformats.org/officeDocument/2006/relationships/image" Target="../media/image82.emf"/><Relationship Id="rId1" Type="http://schemas.openxmlformats.org/officeDocument/2006/relationships/slideLayout" Target="../slideLayouts/slideLayout1.xml"/><Relationship Id="rId2" Type="http://schemas.openxmlformats.org/officeDocument/2006/relationships/image" Target="../media/image80.emf"/></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43.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44.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7.jpeg"/><Relationship Id="rId5" Type="http://schemas.openxmlformats.org/officeDocument/2006/relationships/image" Target="../media/image88.jpeg"/><Relationship Id="rId6" Type="http://schemas.openxmlformats.org/officeDocument/2006/relationships/image" Target="../media/image89.jpe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8.jpeg"/><Relationship Id="rId5" Type="http://schemas.openxmlformats.org/officeDocument/2006/relationships/image" Target="../media/image90.jpeg"/><Relationship Id="rId6" Type="http://schemas.openxmlformats.org/officeDocument/2006/relationships/image" Target="../media/image91.jpe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92.jpeg"/><Relationship Id="rId5" Type="http://schemas.openxmlformats.org/officeDocument/2006/relationships/image" Target="../media/image88.jpe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4.emf"/><Relationship Id="rId3"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emf"/></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oleObject" Target="../embeddings/oleObject43.bin"/><Relationship Id="rId5" Type="http://schemas.openxmlformats.org/officeDocument/2006/relationships/image" Target="../media/image96.emf"/><Relationship Id="rId6" Type="http://schemas.openxmlformats.org/officeDocument/2006/relationships/oleObject" Target="../embeddings/oleObject44.bin"/><Relationship Id="rId7" Type="http://schemas.openxmlformats.org/officeDocument/2006/relationships/image" Target="../media/image97.emf"/><Relationship Id="rId1" Type="http://schemas.openxmlformats.org/officeDocument/2006/relationships/vmlDrawing" Target="../drawings/vmlDrawing14.vml"/><Relationship Id="rId2"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5.bin"/><Relationship Id="rId4" Type="http://schemas.openxmlformats.org/officeDocument/2006/relationships/image" Target="../media/image99.emf"/><Relationship Id="rId5" Type="http://schemas.openxmlformats.org/officeDocument/2006/relationships/oleObject" Target="../embeddings/oleObject46.bin"/><Relationship Id="rId6" Type="http://schemas.openxmlformats.org/officeDocument/2006/relationships/image" Target="../media/image100.emf"/><Relationship Id="rId7" Type="http://schemas.openxmlformats.org/officeDocument/2006/relationships/oleObject" Target="../embeddings/oleObject47.bin"/><Relationship Id="rId8" Type="http://schemas.openxmlformats.org/officeDocument/2006/relationships/image" Target="../media/image101.emf"/><Relationship Id="rId1" Type="http://schemas.openxmlformats.org/officeDocument/2006/relationships/vmlDrawing" Target="../drawings/vmlDrawing15.vml"/><Relationship Id="rId2"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1" Type="http://schemas.openxmlformats.org/officeDocument/2006/relationships/oleObject" Target="../embeddings/oleObject52.bin"/><Relationship Id="rId12" Type="http://schemas.openxmlformats.org/officeDocument/2006/relationships/image" Target="../media/image106.emf"/><Relationship Id="rId13" Type="http://schemas.openxmlformats.org/officeDocument/2006/relationships/oleObject" Target="../embeddings/oleObject53.bin"/><Relationship Id="rId14" Type="http://schemas.openxmlformats.org/officeDocument/2006/relationships/image" Target="../media/image107.emf"/><Relationship Id="rId15" Type="http://schemas.openxmlformats.org/officeDocument/2006/relationships/oleObject" Target="../embeddings/oleObject54.bin"/><Relationship Id="rId16" Type="http://schemas.openxmlformats.org/officeDocument/2006/relationships/image" Target="../media/image108.emf"/><Relationship Id="rId17" Type="http://schemas.openxmlformats.org/officeDocument/2006/relationships/oleObject" Target="../embeddings/oleObject55.bin"/><Relationship Id="rId18" Type="http://schemas.openxmlformats.org/officeDocument/2006/relationships/image" Target="../media/image109.emf"/><Relationship Id="rId1" Type="http://schemas.openxmlformats.org/officeDocument/2006/relationships/vmlDrawing" Target="../drawings/vmlDrawing16.vml"/><Relationship Id="rId2" Type="http://schemas.openxmlformats.org/officeDocument/2006/relationships/slideLayout" Target="../slideLayouts/slideLayout6.xml"/><Relationship Id="rId3" Type="http://schemas.openxmlformats.org/officeDocument/2006/relationships/oleObject" Target="../embeddings/oleObject48.bin"/><Relationship Id="rId4" Type="http://schemas.openxmlformats.org/officeDocument/2006/relationships/image" Target="../media/image102.emf"/><Relationship Id="rId5" Type="http://schemas.openxmlformats.org/officeDocument/2006/relationships/oleObject" Target="../embeddings/oleObject49.bin"/><Relationship Id="rId6" Type="http://schemas.openxmlformats.org/officeDocument/2006/relationships/image" Target="../media/image103.emf"/><Relationship Id="rId7" Type="http://schemas.openxmlformats.org/officeDocument/2006/relationships/oleObject" Target="../embeddings/oleObject50.bin"/><Relationship Id="rId8" Type="http://schemas.openxmlformats.org/officeDocument/2006/relationships/image" Target="../media/image104.emf"/><Relationship Id="rId9" Type="http://schemas.openxmlformats.org/officeDocument/2006/relationships/oleObject" Target="../embeddings/oleObject51.bin"/><Relationship Id="rId10" Type="http://schemas.openxmlformats.org/officeDocument/2006/relationships/image" Target="../media/image105.emf"/></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oleObject" Target="../embeddings/oleObject56.bin"/><Relationship Id="rId5" Type="http://schemas.openxmlformats.org/officeDocument/2006/relationships/image" Target="../media/image96.emf"/><Relationship Id="rId6" Type="http://schemas.openxmlformats.org/officeDocument/2006/relationships/oleObject" Target="../embeddings/oleObject57.bin"/><Relationship Id="rId7" Type="http://schemas.openxmlformats.org/officeDocument/2006/relationships/image" Target="../media/image97.emf"/><Relationship Id="rId1" Type="http://schemas.openxmlformats.org/officeDocument/2006/relationships/vmlDrawing" Target="../drawings/vmlDrawing17.vml"/><Relationship Id="rId2"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0.emf"/><Relationship Id="rId3" Type="http://schemas.openxmlformats.org/officeDocument/2006/relationships/image" Target="../media/image111.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0.emf"/><Relationship Id="rId3" Type="http://schemas.openxmlformats.org/officeDocument/2006/relationships/image" Target="../media/image112.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58.bin"/><Relationship Id="rId5" Type="http://schemas.openxmlformats.org/officeDocument/2006/relationships/image" Target="../media/image113.wmf"/><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video" Target="file://localhost/Users/barabasi/Dropbox/A-NetworkScienceBook/CLASSES_SLIDES_CEU-2014/CLASS5_BAModel/Dashun08_SF.mov" TargetMode="External"/><Relationship Id="rId4" Type="http://schemas.openxmlformats.org/officeDocument/2006/relationships/slideLayout" Target="../slideLayouts/slideLayout7.xml"/><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oleObject" Target="../embeddings/oleObject1.bin"/><Relationship Id="rId8" Type="http://schemas.openxmlformats.org/officeDocument/2006/relationships/image" Target="../media/image3.wmf"/><Relationship Id="rId1" Type="http://schemas.openxmlformats.org/officeDocument/2006/relationships/vmlDrawing" Target="../drawings/vmlDrawing1.vml"/><Relationship Id="rId2" Type="http://schemas.microsoft.com/office/2007/relationships/media" Target="file://localhost/Users/barabasi/Dropbox/A-NetworkScienceBook/CLASSES_SLIDES_CEU-2014/CLASS5_BAModel/Dashun08_SF.m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22531" name="Text Box 2"/>
          <p:cNvSpPr txBox="1">
            <a:spLocks noChangeArrowheads="1"/>
          </p:cNvSpPr>
          <p:nvPr/>
        </p:nvSpPr>
        <p:spPr bwMode="auto">
          <a:xfrm>
            <a:off x="0" y="241300"/>
            <a:ext cx="9144000" cy="1569660"/>
          </a:xfrm>
          <a:prstGeom prst="rect">
            <a:avLst/>
          </a:prstGeom>
          <a:solidFill>
            <a:schemeClr val="bg1">
              <a:alpha val="70195"/>
            </a:schemeClr>
          </a:solidFill>
          <a:ln w="9525">
            <a:noFill/>
            <a:miter lim="800000"/>
            <a:headEnd/>
            <a:tailEnd/>
          </a:ln>
        </p:spPr>
        <p:txBody>
          <a:bodyPr>
            <a:prstTxWarp prst="textNoShape">
              <a:avLst/>
            </a:prstTxWarp>
            <a:spAutoFit/>
          </a:bodyPr>
          <a:lstStyle/>
          <a:p>
            <a:pPr algn="ctr" defTabSz="914400"/>
            <a:r>
              <a:rPr lang="en-US" altLang="ko-KR" sz="3200" b="1" dirty="0" smtClean="0">
                <a:solidFill>
                  <a:srgbClr val="000000"/>
                </a:solidFill>
                <a:latin typeface="Trajan Pro" pitchFamily="-84" charset="0"/>
                <a:ea typeface="Trajan Pro" pitchFamily="-84" charset="0"/>
                <a:cs typeface="Trajan Pro" pitchFamily="-84" charset="0"/>
              </a:rPr>
              <a:t>Network Science</a:t>
            </a:r>
          </a:p>
          <a:p>
            <a:pPr algn="ctr" defTabSz="914400"/>
            <a:endParaRPr lang="en-US" altLang="ko-KR" sz="3200" b="1" dirty="0" smtClean="0">
              <a:solidFill>
                <a:srgbClr val="000000"/>
              </a:solidFill>
              <a:latin typeface="Trajan Pro" pitchFamily="-84" charset="0"/>
              <a:ea typeface="Trajan Pro" pitchFamily="-84" charset="0"/>
              <a:cs typeface="Trajan Pro" pitchFamily="-84" charset="0"/>
            </a:endParaRPr>
          </a:p>
          <a:p>
            <a:pPr algn="ctr" defTabSz="914400"/>
            <a:r>
              <a:rPr lang="en-US" altLang="ko-KR" sz="3200" b="1" dirty="0" smtClean="0">
                <a:solidFill>
                  <a:srgbClr val="000000"/>
                </a:solidFill>
                <a:latin typeface="Trajan Pro" pitchFamily="-84" charset="0"/>
                <a:ea typeface="Trajan Pro" pitchFamily="-84" charset="0"/>
                <a:cs typeface="Trajan Pro" pitchFamily="-84" charset="0"/>
              </a:rPr>
              <a:t>Class 5: BA </a:t>
            </a:r>
            <a:r>
              <a:rPr lang="en-US" altLang="ko-KR" sz="3200" b="1" dirty="0" smtClean="0">
                <a:solidFill>
                  <a:srgbClr val="000000"/>
                </a:solidFill>
                <a:latin typeface="Trajan Pro" pitchFamily="-84" charset="0"/>
                <a:ea typeface="Trajan Pro" pitchFamily="-84" charset="0"/>
                <a:cs typeface="Trajan Pro" pitchFamily="-84" charset="0"/>
              </a:rPr>
              <a:t>model</a:t>
            </a:r>
            <a:endParaRPr lang="en-US" altLang="ko-KR" sz="3200" b="1" dirty="0" smtClean="0">
              <a:solidFill>
                <a:srgbClr val="000000"/>
              </a:solidFill>
              <a:latin typeface="Trajan Pro" pitchFamily="-84" charset="0"/>
              <a:ea typeface="Trajan Pro" pitchFamily="-84" charset="0"/>
              <a:cs typeface="Trajan Pro" pitchFamily="-84" charset="0"/>
            </a:endParaRPr>
          </a:p>
        </p:txBody>
      </p:sp>
      <p:sp>
        <p:nvSpPr>
          <p:cNvPr id="22532" name="Rectangle 5"/>
          <p:cNvSpPr>
            <a:spLocks noChangeArrowheads="1"/>
          </p:cNvSpPr>
          <p:nvPr/>
        </p:nvSpPr>
        <p:spPr bwMode="auto">
          <a:xfrm>
            <a:off x="0" y="2876550"/>
            <a:ext cx="9145588" cy="2170113"/>
          </a:xfrm>
          <a:prstGeom prst="rect">
            <a:avLst/>
          </a:prstGeom>
          <a:solidFill>
            <a:schemeClr val="bg1">
              <a:alpha val="70195"/>
            </a:schemeClr>
          </a:solidFill>
          <a:ln w="9525">
            <a:noFill/>
            <a:miter lim="800000"/>
            <a:headEnd/>
            <a:tailEnd/>
          </a:ln>
        </p:spPr>
        <p:txBody>
          <a:bodyPr lIns="91407" tIns="45704" rIns="91407" bIns="45704">
            <a:prstTxWarp prst="textNoShape">
              <a:avLst/>
            </a:prstTxWarp>
          </a:bodyPr>
          <a:lstStyle/>
          <a:p>
            <a:pPr algn="ctr" defTabSz="914400"/>
            <a:r>
              <a:rPr lang="en-US" sz="3600" b="1" dirty="0">
                <a:solidFill>
                  <a:srgbClr val="000000"/>
                </a:solidFill>
                <a:latin typeface="Helvetica" pitchFamily="-84" charset="0"/>
                <a:ea typeface="Helvetica" pitchFamily="-84" charset="0"/>
                <a:cs typeface="Helvetica" pitchFamily="-84" charset="0"/>
              </a:rPr>
              <a:t>Albert-</a:t>
            </a:r>
            <a:r>
              <a:rPr lang="en-US" sz="3600" b="1" dirty="0" err="1">
                <a:solidFill>
                  <a:srgbClr val="000000"/>
                </a:solidFill>
                <a:latin typeface="Helvetica" pitchFamily="-84" charset="0"/>
                <a:ea typeface="Helvetica" pitchFamily="-84" charset="0"/>
                <a:cs typeface="Helvetica" pitchFamily="-84" charset="0"/>
              </a:rPr>
              <a:t>László</a:t>
            </a:r>
            <a:r>
              <a:rPr lang="en-US" sz="3600" b="1" dirty="0">
                <a:solidFill>
                  <a:srgbClr val="000000"/>
                </a:solidFill>
                <a:latin typeface="Helvetica" pitchFamily="-84" charset="0"/>
                <a:ea typeface="Helvetica" pitchFamily="-84" charset="0"/>
                <a:cs typeface="Helvetica" pitchFamily="-84" charset="0"/>
              </a:rPr>
              <a:t> </a:t>
            </a:r>
            <a:r>
              <a:rPr lang="en-US" sz="3600" b="1" dirty="0" err="1">
                <a:solidFill>
                  <a:srgbClr val="000000"/>
                </a:solidFill>
                <a:latin typeface="Helvetica" pitchFamily="-84" charset="0"/>
                <a:ea typeface="Helvetica" pitchFamily="-84" charset="0"/>
                <a:cs typeface="Helvetica" pitchFamily="-84" charset="0"/>
              </a:rPr>
              <a:t>Barabási</a:t>
            </a:r>
            <a:endParaRPr lang="en-US" sz="3600" b="1" dirty="0">
              <a:solidFill>
                <a:srgbClr val="000000"/>
              </a:solidFill>
              <a:latin typeface="Helvetica" pitchFamily="-84" charset="0"/>
              <a:ea typeface="Helvetica" pitchFamily="-84" charset="0"/>
              <a:cs typeface="Helvetica" pitchFamily="-84" charset="0"/>
            </a:endParaRPr>
          </a:p>
          <a:p>
            <a:pPr algn="ctr" defTabSz="914400"/>
            <a:r>
              <a:rPr lang="en-US" sz="2800" dirty="0" smtClean="0">
                <a:solidFill>
                  <a:srgbClr val="000000"/>
                </a:solidFill>
                <a:latin typeface="Helvetica" pitchFamily="-84" charset="0"/>
                <a:ea typeface="Helvetica" pitchFamily="-84" charset="0"/>
                <a:cs typeface="Helvetica" pitchFamily="-84" charset="0"/>
              </a:rPr>
              <a:t>With</a:t>
            </a:r>
            <a:endParaRPr lang="en-US" sz="2800" dirty="0">
              <a:solidFill>
                <a:srgbClr val="000000"/>
              </a:solidFill>
              <a:latin typeface="Helvetica" pitchFamily="-84" charset="0"/>
              <a:ea typeface="Helvetica" pitchFamily="-84" charset="0"/>
              <a:cs typeface="Helvetica" pitchFamily="-84" charset="0"/>
            </a:endParaRPr>
          </a:p>
          <a:p>
            <a:pPr algn="ctr" defTabSz="914400"/>
            <a:r>
              <a:rPr lang="en-US" sz="3600" b="1" dirty="0" smtClean="0">
                <a:solidFill>
                  <a:srgbClr val="000000"/>
                </a:solidFill>
                <a:latin typeface="Helvetica" pitchFamily="-84" charset="0"/>
                <a:ea typeface="Helvetica" pitchFamily="-84" charset="0"/>
                <a:cs typeface="Helvetica" pitchFamily="-84" charset="0"/>
              </a:rPr>
              <a:t>Roberta Sinatra</a:t>
            </a:r>
            <a:endParaRPr lang="en-US" sz="3600" b="1" dirty="0">
              <a:solidFill>
                <a:srgbClr val="000000"/>
              </a:solidFill>
              <a:latin typeface="Helvetica" pitchFamily="-84" charset="0"/>
              <a:ea typeface="Helvetica" pitchFamily="-84" charset="0"/>
              <a:cs typeface="Helvetica" pitchFamily="-84" charset="0"/>
            </a:endParaRPr>
          </a:p>
        </p:txBody>
      </p:sp>
      <p:sp>
        <p:nvSpPr>
          <p:cNvPr id="22533" name="Text Box 3"/>
          <p:cNvSpPr txBox="1">
            <a:spLocks noChangeArrowheads="1"/>
          </p:cNvSpPr>
          <p:nvPr/>
        </p:nvSpPr>
        <p:spPr bwMode="auto">
          <a:xfrm>
            <a:off x="3149600" y="5197475"/>
            <a:ext cx="3878263" cy="400050"/>
          </a:xfrm>
          <a:prstGeom prst="rect">
            <a:avLst/>
          </a:prstGeom>
          <a:solidFill>
            <a:schemeClr val="bg1">
              <a:alpha val="70195"/>
            </a:schemeClr>
          </a:solidFill>
          <a:ln w="9525">
            <a:noFill/>
            <a:miter lim="800000"/>
            <a:headEnd/>
            <a:tailEnd/>
          </a:ln>
        </p:spPr>
        <p:txBody>
          <a:bodyPr anchor="ctr">
            <a:prstTxWarp prst="textNoShape">
              <a:avLst/>
            </a:prstTxWarp>
            <a:spAutoFit/>
          </a:bodyPr>
          <a:lstStyle/>
          <a:p>
            <a:pPr algn="ctr" defTabSz="914400"/>
            <a:r>
              <a:rPr lang="en-US" sz="2000">
                <a:solidFill>
                  <a:srgbClr val="000000"/>
                </a:solidFill>
                <a:latin typeface="Trajan Pro" pitchFamily="-84" charset="0"/>
                <a:ea typeface="Trajan Pro" pitchFamily="-84" charset="0"/>
                <a:cs typeface="Trajan Pro" pitchFamily="-84" charset="0"/>
              </a:rPr>
              <a:t>www.BarabasiLab.com</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225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2530"/>
                </p:tgtEl>
              </p:cMediaNode>
            </p:video>
            <p:seq concurrent="1" nextAc="seek">
              <p:cTn id="8" restart="whenNotActive" fill="hold" evtFilter="cancelBubble" nodeType="interactiveSeq">
                <p:stCondLst>
                  <p:cond evt="onClick" delay="0">
                    <p:tgtEl>
                      <p:spTgt spid="225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530"/>
                                        </p:tgtEl>
                                      </p:cBhvr>
                                    </p:cmd>
                                  </p:childTnLst>
                                </p:cTn>
                              </p:par>
                            </p:childTnLst>
                          </p:cTn>
                        </p:par>
                      </p:childTnLst>
                    </p:cTn>
                  </p:par>
                </p:childTnLst>
              </p:cTn>
              <p:nextCondLst>
                <p:cond evt="onClick" delay="0">
                  <p:tgtEl>
                    <p:spTgt spid="2253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4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2254250" y="1365250"/>
            <a:ext cx="4127500" cy="2984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431800" y="0"/>
            <a:ext cx="8266339" cy="57150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4				Linearized Chord Diagram</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609600" y="1136650"/>
            <a:ext cx="4854864" cy="2393950"/>
          </a:xfrm>
          <a:prstGeom prst="rect">
            <a:avLst/>
          </a:prstGeom>
        </p:spPr>
      </p:pic>
      <p:pic>
        <p:nvPicPr>
          <p:cNvPr id="4" name="Picture 3"/>
          <p:cNvPicPr>
            <a:picLocks noChangeAspect="1"/>
          </p:cNvPicPr>
          <p:nvPr/>
        </p:nvPicPr>
        <p:blipFill>
          <a:blip r:embed="rId3"/>
          <a:stretch>
            <a:fillRect/>
          </a:stretch>
        </p:blipFill>
        <p:spPr>
          <a:xfrm>
            <a:off x="6337300" y="571500"/>
            <a:ext cx="2451100" cy="5133436"/>
          </a:xfrm>
          <a:prstGeom prst="rect">
            <a:avLst/>
          </a:prstGeom>
        </p:spPr>
      </p:pic>
      <p:pic>
        <p:nvPicPr>
          <p:cNvPr id="7" name="Picture 6"/>
          <p:cNvPicPr>
            <a:picLocks noChangeAspect="1"/>
          </p:cNvPicPr>
          <p:nvPr/>
        </p:nvPicPr>
        <p:blipFill>
          <a:blip r:embed="rId4"/>
          <a:stretch>
            <a:fillRect/>
          </a:stretch>
        </p:blipFill>
        <p:spPr>
          <a:xfrm>
            <a:off x="1785618" y="4241799"/>
            <a:ext cx="2621281" cy="1002255"/>
          </a:xfrm>
          <a:prstGeom prst="rect">
            <a:avLst/>
          </a:prstGeom>
        </p:spPr>
      </p:pic>
      <p:sp>
        <p:nvSpPr>
          <p:cNvPr id="6" name="Rectangle 5"/>
          <p:cNvSpPr/>
          <p:nvPr/>
        </p:nvSpPr>
        <p:spPr>
          <a:xfrm>
            <a:off x="7937500" y="2489200"/>
            <a:ext cx="609600" cy="4064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2489200"/>
            <a:ext cx="437978" cy="360116"/>
          </a:xfrm>
          <a:prstGeom prst="rect">
            <a:avLst/>
          </a:prstGeom>
        </p:spPr>
      </p:pic>
    </p:spTree>
    <p:extLst>
      <p:ext uri="{BB962C8B-B14F-4D97-AF65-F5344CB8AC3E}">
        <p14:creationId xmlns:p14="http://schemas.microsoft.com/office/powerpoint/2010/main" val="288440965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Degree dynamics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4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7" name="Picture 2" descr="evol2"/>
          <p:cNvPicPr>
            <a:picLocks noChangeAspect="1" noChangeArrowheads="1"/>
          </p:cNvPicPr>
          <p:nvPr/>
        </p:nvPicPr>
        <p:blipFill>
          <a:blip r:embed="rId3"/>
          <a:srcRect/>
          <a:stretch>
            <a:fillRect/>
          </a:stretch>
        </p:blipFill>
        <p:spPr bwMode="auto">
          <a:xfrm>
            <a:off x="4876800" y="2865438"/>
            <a:ext cx="4140200" cy="2636837"/>
          </a:xfrm>
          <a:prstGeom prst="rect">
            <a:avLst/>
          </a:prstGeom>
          <a:noFill/>
          <a:ln w="9525">
            <a:noFill/>
            <a:miter lim="800000"/>
            <a:headEnd/>
            <a:tailEnd/>
          </a:ln>
        </p:spPr>
      </p:pic>
      <p:pic>
        <p:nvPicPr>
          <p:cNvPr id="35842" name="Object 5"/>
          <p:cNvPicPr>
            <a:picLocks noChangeAspect="1" noChangeArrowheads="1"/>
          </p:cNvPicPr>
          <p:nvPr/>
        </p:nvPicPr>
        <p:blipFill>
          <a:blip r:embed="rId4"/>
          <a:srcRect/>
          <a:stretch>
            <a:fillRect/>
          </a:stretch>
        </p:blipFill>
        <p:spPr bwMode="auto">
          <a:xfrm>
            <a:off x="569913" y="647700"/>
            <a:ext cx="3033712" cy="842963"/>
          </a:xfrm>
          <a:prstGeom prst="rect">
            <a:avLst/>
          </a:prstGeom>
          <a:noFill/>
        </p:spPr>
      </p:pic>
      <p:pic>
        <p:nvPicPr>
          <p:cNvPr id="30723" name="Object 6"/>
          <p:cNvPicPr>
            <a:picLocks noChangeAspect="1" noChangeArrowheads="1"/>
          </p:cNvPicPr>
          <p:nvPr/>
        </p:nvPicPr>
        <p:blipFill>
          <a:blip r:embed="rId5"/>
          <a:srcRect/>
          <a:stretch>
            <a:fillRect/>
          </a:stretch>
        </p:blipFill>
        <p:spPr bwMode="auto">
          <a:xfrm>
            <a:off x="368300" y="3776663"/>
            <a:ext cx="2957513" cy="842962"/>
          </a:xfrm>
          <a:prstGeom prst="rect">
            <a:avLst/>
          </a:prstGeom>
          <a:noFill/>
        </p:spPr>
      </p:pic>
      <p:sp>
        <p:nvSpPr>
          <p:cNvPr id="35850" name="Text Box 13"/>
          <p:cNvSpPr txBox="1">
            <a:spLocks noChangeArrowheads="1"/>
          </p:cNvSpPr>
          <p:nvPr/>
        </p:nvSpPr>
        <p:spPr bwMode="auto">
          <a:xfrm>
            <a:off x="160338" y="5338763"/>
            <a:ext cx="7010400" cy="276225"/>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0000"/>
                </a:solidFill>
                <a:latin typeface="Helvetica" pitchFamily="-84" charset="0"/>
                <a:ea typeface="Arial" pitchFamily="-84" charset="0"/>
                <a:cs typeface="Arial" pitchFamily="-84" charset="0"/>
              </a:rPr>
              <a:t>A.-L.Barabási, R. Albert and H. Jeong, </a:t>
            </a:r>
            <a:r>
              <a:rPr lang="en-US" sz="1200" i="1">
                <a:solidFill>
                  <a:srgbClr val="000000"/>
                </a:solidFill>
                <a:latin typeface="Helvetica" pitchFamily="-84" charset="0"/>
                <a:ea typeface="Arial" pitchFamily="-84" charset="0"/>
                <a:cs typeface="Arial" pitchFamily="-84" charset="0"/>
              </a:rPr>
              <a:t>Physica </a:t>
            </a:r>
            <a:r>
              <a:rPr lang="en-US" sz="1200">
                <a:solidFill>
                  <a:srgbClr val="000000"/>
                </a:solidFill>
                <a:latin typeface="Helvetica" pitchFamily="-84" charset="0"/>
                <a:ea typeface="Arial" pitchFamily="-84" charset="0"/>
                <a:cs typeface="Arial" pitchFamily="-84" charset="0"/>
              </a:rPr>
              <a:t>A </a:t>
            </a:r>
            <a:r>
              <a:rPr lang="en-US" sz="1200" b="1">
                <a:solidFill>
                  <a:srgbClr val="000000"/>
                </a:solidFill>
                <a:latin typeface="Helvetica" pitchFamily="-84" charset="0"/>
                <a:ea typeface="Arial" pitchFamily="-84" charset="0"/>
                <a:cs typeface="Arial" pitchFamily="-84" charset="0"/>
              </a:rPr>
              <a:t>272,</a:t>
            </a:r>
            <a:r>
              <a:rPr lang="en-US" sz="1200">
                <a:solidFill>
                  <a:srgbClr val="000000"/>
                </a:solidFill>
                <a:latin typeface="Helvetica" pitchFamily="-84" charset="0"/>
                <a:ea typeface="Arial" pitchFamily="-84" charset="0"/>
                <a:cs typeface="Arial" pitchFamily="-84" charset="0"/>
              </a:rPr>
              <a:t> 173 (1999)</a:t>
            </a:r>
          </a:p>
        </p:txBody>
      </p:sp>
      <p:sp>
        <p:nvSpPr>
          <p:cNvPr id="15"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35852"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84" charset="0"/>
                <a:ea typeface="Helvetica" pitchFamily="-84" charset="0"/>
                <a:cs typeface="Helvetica" pitchFamily="-84" charset="0"/>
              </a:rPr>
              <a:t>All nodes follow the same growth law</a:t>
            </a:r>
            <a:endParaRPr lang="en-US" sz="2000" b="1" dirty="0">
              <a:solidFill>
                <a:schemeClr val="bg1"/>
              </a:solidFill>
              <a:latin typeface="Helvetica" pitchFamily="-84" charset="0"/>
              <a:ea typeface="Helvetica" pitchFamily="-84" charset="0"/>
              <a:cs typeface="Helvetica" pitchFamily="-84" charset="0"/>
            </a:endParaRPr>
          </a:p>
        </p:txBody>
      </p:sp>
      <p:pic>
        <p:nvPicPr>
          <p:cNvPr id="30735" name="Picture 4"/>
          <p:cNvPicPr>
            <a:picLocks noChangeAspect="1" noChangeArrowheads="1"/>
          </p:cNvPicPr>
          <p:nvPr/>
        </p:nvPicPr>
        <p:blipFill>
          <a:blip r:embed="rId6"/>
          <a:srcRect/>
          <a:stretch>
            <a:fillRect/>
          </a:stretch>
        </p:blipFill>
        <p:spPr bwMode="auto">
          <a:xfrm>
            <a:off x="304800" y="2570163"/>
            <a:ext cx="1203325" cy="638175"/>
          </a:xfrm>
          <a:prstGeom prst="rect">
            <a:avLst/>
          </a:prstGeom>
          <a:noFill/>
        </p:spPr>
      </p:pic>
      <p:sp>
        <p:nvSpPr>
          <p:cNvPr id="16" name="TextBox 15"/>
          <p:cNvSpPr txBox="1">
            <a:spLocks noChangeArrowheads="1"/>
          </p:cNvSpPr>
          <p:nvPr/>
        </p:nvSpPr>
        <p:spPr bwMode="auto">
          <a:xfrm>
            <a:off x="368300" y="1752600"/>
            <a:ext cx="658813" cy="369888"/>
          </a:xfrm>
          <a:prstGeom prst="rect">
            <a:avLst/>
          </a:prstGeom>
          <a:noFill/>
          <a:ln w="9525">
            <a:noFill/>
            <a:miter lim="800000"/>
            <a:headEnd/>
            <a:tailEnd/>
          </a:ln>
        </p:spPr>
        <p:txBody>
          <a:bodyPr wrap="none">
            <a:prstTxWarp prst="textNoShape">
              <a:avLst/>
            </a:prstTxWarp>
            <a:spAutoFit/>
          </a:bodyPr>
          <a:lstStyle/>
          <a:p>
            <a:r>
              <a:rPr lang="hu-HU"/>
              <a:t>Use: </a:t>
            </a:r>
          </a:p>
        </p:txBody>
      </p:sp>
      <p:pic>
        <p:nvPicPr>
          <p:cNvPr id="30736" name="Picture 5"/>
          <p:cNvPicPr>
            <a:picLocks noChangeAspect="1" noChangeArrowheads="1"/>
          </p:cNvPicPr>
          <p:nvPr/>
        </p:nvPicPr>
        <p:blipFill>
          <a:blip r:embed="rId7"/>
          <a:srcRect/>
          <a:stretch>
            <a:fillRect/>
          </a:stretch>
        </p:blipFill>
        <p:spPr bwMode="auto">
          <a:xfrm>
            <a:off x="1162050" y="1674813"/>
            <a:ext cx="1720850" cy="523875"/>
          </a:xfrm>
          <a:prstGeom prst="rect">
            <a:avLst/>
          </a:prstGeom>
          <a:noFill/>
        </p:spPr>
      </p:pic>
      <p:sp>
        <p:nvSpPr>
          <p:cNvPr id="18" name="TextBox 17"/>
          <p:cNvSpPr txBox="1">
            <a:spLocks noChangeArrowheads="1"/>
          </p:cNvSpPr>
          <p:nvPr/>
        </p:nvSpPr>
        <p:spPr bwMode="auto">
          <a:xfrm>
            <a:off x="3511550" y="1700213"/>
            <a:ext cx="4808538" cy="369887"/>
          </a:xfrm>
          <a:prstGeom prst="rect">
            <a:avLst/>
          </a:prstGeom>
          <a:noFill/>
          <a:ln w="9525">
            <a:noFill/>
            <a:miter lim="800000"/>
            <a:headEnd/>
            <a:tailEnd/>
          </a:ln>
        </p:spPr>
        <p:txBody>
          <a:bodyPr wrap="none">
            <a:prstTxWarp prst="textNoShape">
              <a:avLst/>
            </a:prstTxWarp>
            <a:spAutoFit/>
          </a:bodyPr>
          <a:lstStyle/>
          <a:p>
            <a:r>
              <a:rPr lang="hu-HU"/>
              <a:t>During a unit time (time step): </a:t>
            </a:r>
            <a:r>
              <a:rPr lang="hu-HU" i="1"/>
              <a:t>Δk=m  </a:t>
            </a:r>
            <a:r>
              <a:rPr lang="en-US" i="1">
                <a:sym typeface="Wingdings" pitchFamily="-84" charset="2"/>
              </a:rPr>
              <a:t> A=m</a:t>
            </a:r>
            <a:endParaRPr lang="hu-HU" i="1"/>
          </a:p>
        </p:txBody>
      </p:sp>
      <p:pic>
        <p:nvPicPr>
          <p:cNvPr id="30737" name="Picture 6"/>
          <p:cNvPicPr>
            <a:picLocks noChangeAspect="1" noChangeArrowheads="1"/>
          </p:cNvPicPr>
          <p:nvPr/>
        </p:nvPicPr>
        <p:blipFill>
          <a:blip r:embed="rId8"/>
          <a:srcRect/>
          <a:stretch>
            <a:fillRect/>
          </a:stretch>
        </p:blipFill>
        <p:spPr bwMode="auto">
          <a:xfrm>
            <a:off x="2049463" y="2674938"/>
            <a:ext cx="906462" cy="533400"/>
          </a:xfrm>
          <a:prstGeom prst="rect">
            <a:avLst/>
          </a:prstGeom>
          <a:noFill/>
        </p:spPr>
      </p:pic>
      <p:pic>
        <p:nvPicPr>
          <p:cNvPr id="30738" name="Picture 7"/>
          <p:cNvPicPr>
            <a:picLocks noChangeAspect="1" noChangeArrowheads="1"/>
          </p:cNvPicPr>
          <p:nvPr/>
        </p:nvPicPr>
        <p:blipFill>
          <a:blip r:embed="rId9"/>
          <a:srcRect/>
          <a:stretch>
            <a:fillRect/>
          </a:stretch>
        </p:blipFill>
        <p:spPr bwMode="auto">
          <a:xfrm>
            <a:off x="3529013" y="2643188"/>
            <a:ext cx="1284287" cy="576262"/>
          </a:xfrm>
          <a:prstGeom prst="rect">
            <a:avLst/>
          </a:prstGeom>
          <a:noFill/>
        </p:spPr>
      </p:pic>
      <p:sp>
        <p:nvSpPr>
          <p:cNvPr id="22" name="TextBox 21"/>
          <p:cNvSpPr txBox="1">
            <a:spLocks noChangeArrowheads="1"/>
          </p:cNvSpPr>
          <p:nvPr/>
        </p:nvSpPr>
        <p:spPr bwMode="auto">
          <a:xfrm>
            <a:off x="368300" y="4854575"/>
            <a:ext cx="2508250" cy="369888"/>
          </a:xfrm>
          <a:prstGeom prst="rect">
            <a:avLst/>
          </a:prstGeom>
          <a:noFill/>
          <a:ln w="9525">
            <a:noFill/>
            <a:miter lim="800000"/>
            <a:headEnd/>
            <a:tailEnd/>
          </a:ln>
        </p:spPr>
        <p:txBody>
          <a:bodyPr wrap="none">
            <a:prstTxWarp prst="textNoShape">
              <a:avLst/>
            </a:prstTxWarp>
            <a:spAutoFit/>
          </a:bodyPr>
          <a:lstStyle/>
          <a:p>
            <a:r>
              <a:rPr lang="hu-HU" i="1">
                <a:solidFill>
                  <a:srgbClr val="0000FF"/>
                </a:solidFill>
              </a:rPr>
              <a:t>β</a:t>
            </a:r>
            <a:r>
              <a:rPr lang="hu-HU">
                <a:solidFill>
                  <a:srgbClr val="0000FF"/>
                </a:solidFill>
              </a:rPr>
              <a:t>: dynamical exponent</a:t>
            </a:r>
          </a:p>
        </p:txBody>
      </p:sp>
      <p:pic>
        <p:nvPicPr>
          <p:cNvPr id="2" name="Picture 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7500" y="2604873"/>
            <a:ext cx="2933700" cy="581454"/>
          </a:xfrm>
          <a:prstGeom prst="rect">
            <a:avLst/>
          </a:prstGeom>
        </p:spPr>
      </p:pic>
    </p:spTree>
    <p:extLst>
      <p:ext uri="{BB962C8B-B14F-4D97-AF65-F5344CB8AC3E}">
        <p14:creationId xmlns:p14="http://schemas.microsoft.com/office/powerpoint/2010/main" val="2025773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Freeform 11"/>
          <p:cNvSpPr>
            <a:spLocks noChangeArrowheads="1"/>
          </p:cNvSpPr>
          <p:nvPr/>
        </p:nvSpPr>
        <p:spPr bwMode="auto">
          <a:xfrm>
            <a:off x="1744663" y="3506788"/>
            <a:ext cx="5135562" cy="1881187"/>
          </a:xfrm>
          <a:custGeom>
            <a:avLst/>
            <a:gdLst>
              <a:gd name="T0" fmla="*/ 0 w 5136444"/>
              <a:gd name="T1" fmla="*/ 1877367 h 2257778"/>
              <a:gd name="T2" fmla="*/ 101362 w 5136444"/>
              <a:gd name="T3" fmla="*/ 1764725 h 2257778"/>
              <a:gd name="T4" fmla="*/ 320964 w 5136444"/>
              <a:gd name="T5" fmla="*/ 1595761 h 2257778"/>
              <a:gd name="T6" fmla="*/ 557456 w 5136444"/>
              <a:gd name="T7" fmla="*/ 1440878 h 2257778"/>
              <a:gd name="T8" fmla="*/ 996671 w 5136444"/>
              <a:gd name="T9" fmla="*/ 1229676 h 2257778"/>
              <a:gd name="T10" fmla="*/ 1351416 w 5136444"/>
              <a:gd name="T11" fmla="*/ 1060715 h 2257778"/>
              <a:gd name="T12" fmla="*/ 1486555 w 5136444"/>
              <a:gd name="T13" fmla="*/ 990312 h 2257778"/>
              <a:gd name="T14" fmla="*/ 2111585 w 5136444"/>
              <a:gd name="T15" fmla="*/ 736869 h 2257778"/>
              <a:gd name="T16" fmla="*/ 2787290 w 5136444"/>
              <a:gd name="T17" fmla="*/ 469343 h 2257778"/>
              <a:gd name="T18" fmla="*/ 3260286 w 5136444"/>
              <a:gd name="T19" fmla="*/ 328536 h 2257778"/>
              <a:gd name="T20" fmla="*/ 3817744 w 5136444"/>
              <a:gd name="T21" fmla="*/ 215892 h 2257778"/>
              <a:gd name="T22" fmla="*/ 4324525 w 5136444"/>
              <a:gd name="T23" fmla="*/ 89172 h 2257778"/>
              <a:gd name="T24" fmla="*/ 4746840 w 5136444"/>
              <a:gd name="T25" fmla="*/ 32856 h 2257778"/>
              <a:gd name="T26" fmla="*/ 5050909 w 5136444"/>
              <a:gd name="T27" fmla="*/ 4692 h 2257778"/>
              <a:gd name="T28" fmla="*/ 5118479 w 5136444"/>
              <a:gd name="T29" fmla="*/ 4692 h 2257778"/>
              <a:gd name="T30" fmla="*/ 5084695 w 5136444"/>
              <a:gd name="T31" fmla="*/ 18769 h 22577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6444"/>
              <a:gd name="T49" fmla="*/ 0 h 2257778"/>
              <a:gd name="T50" fmla="*/ 5136444 w 5136444"/>
              <a:gd name="T51" fmla="*/ 2257778 h 22577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6444" h="2257778">
                <a:moveTo>
                  <a:pt x="0" y="2257778"/>
                </a:moveTo>
                <a:cubicBezTo>
                  <a:pt x="23989" y="2218267"/>
                  <a:pt x="47978" y="2178756"/>
                  <a:pt x="101600" y="2122311"/>
                </a:cubicBezTo>
                <a:cubicBezTo>
                  <a:pt x="155222" y="2065867"/>
                  <a:pt x="245534" y="1984022"/>
                  <a:pt x="321734" y="1919111"/>
                </a:cubicBezTo>
                <a:cubicBezTo>
                  <a:pt x="397934" y="1854200"/>
                  <a:pt x="445911" y="1806222"/>
                  <a:pt x="558800" y="1732844"/>
                </a:cubicBezTo>
                <a:cubicBezTo>
                  <a:pt x="671689" y="1659466"/>
                  <a:pt x="999067" y="1478844"/>
                  <a:pt x="999067" y="1478844"/>
                </a:cubicBezTo>
                <a:lnTo>
                  <a:pt x="1354667" y="1275644"/>
                </a:lnTo>
                <a:cubicBezTo>
                  <a:pt x="1436511" y="1227666"/>
                  <a:pt x="1363134" y="1255889"/>
                  <a:pt x="1490134" y="1190978"/>
                </a:cubicBezTo>
                <a:cubicBezTo>
                  <a:pt x="1617134" y="1126067"/>
                  <a:pt x="2116667" y="886178"/>
                  <a:pt x="2116667" y="886178"/>
                </a:cubicBezTo>
                <a:cubicBezTo>
                  <a:pt x="2333978" y="781756"/>
                  <a:pt x="2602089" y="646289"/>
                  <a:pt x="2794000" y="564444"/>
                </a:cubicBezTo>
                <a:cubicBezTo>
                  <a:pt x="2985911" y="482600"/>
                  <a:pt x="3095978" y="445911"/>
                  <a:pt x="3268134" y="395111"/>
                </a:cubicBezTo>
                <a:cubicBezTo>
                  <a:pt x="3440290" y="344311"/>
                  <a:pt x="3649134" y="307622"/>
                  <a:pt x="3826934" y="259644"/>
                </a:cubicBezTo>
                <a:cubicBezTo>
                  <a:pt x="4004734" y="211666"/>
                  <a:pt x="4179712" y="143933"/>
                  <a:pt x="4334934" y="107244"/>
                </a:cubicBezTo>
                <a:cubicBezTo>
                  <a:pt x="4490156" y="70555"/>
                  <a:pt x="4636912" y="56444"/>
                  <a:pt x="4758267" y="39511"/>
                </a:cubicBezTo>
                <a:cubicBezTo>
                  <a:pt x="4879623" y="22578"/>
                  <a:pt x="5000978" y="11288"/>
                  <a:pt x="5063067" y="5644"/>
                </a:cubicBezTo>
                <a:cubicBezTo>
                  <a:pt x="5125156" y="0"/>
                  <a:pt x="5125156" y="2822"/>
                  <a:pt x="5130800" y="5644"/>
                </a:cubicBezTo>
                <a:cubicBezTo>
                  <a:pt x="5136444" y="8466"/>
                  <a:pt x="5116689" y="15522"/>
                  <a:pt x="5096934" y="22578"/>
                </a:cubicBezTo>
              </a:path>
            </a:pathLst>
          </a:custGeom>
          <a:noFill/>
          <a:ln w="12700">
            <a:noFill/>
            <a:round/>
            <a:headEnd/>
            <a:tailEnd/>
          </a:ln>
        </p:spPr>
        <p:txBody>
          <a:bodyPr wrap="none">
            <a:prstTxWarp prst="textNoShape">
              <a:avLst/>
            </a:prstTxWarp>
          </a:bodyPr>
          <a:lstStyle/>
          <a:p>
            <a:pPr algn="ctr" defTabSz="914400" eaLnBrk="0" hangingPunct="0">
              <a:spcBef>
                <a:spcPct val="50000"/>
              </a:spcBef>
            </a:pPr>
            <a:endParaRPr lang="hu-HU" sz="2400" b="1">
              <a:solidFill>
                <a:srgbClr val="000000"/>
              </a:solidFill>
              <a:latin typeface="Times New Roman" pitchFamily="-84" charset="0"/>
              <a:ea typeface="Gulim" charset="0"/>
              <a:cs typeface="Gulim" charset="0"/>
            </a:endParaRPr>
          </a:p>
        </p:txBody>
      </p:sp>
      <p:sp>
        <p:nvSpPr>
          <p:cNvPr id="14" name="Arc 13"/>
          <p:cNvSpPr/>
          <p:nvPr/>
        </p:nvSpPr>
        <p:spPr bwMode="auto">
          <a:xfrm>
            <a:off x="3090863" y="717550"/>
            <a:ext cx="1963737" cy="1354138"/>
          </a:xfrm>
          <a:prstGeom prst="arc">
            <a:avLst/>
          </a:prstGeom>
          <a:noFill/>
          <a:ln w="12700" cap="flat" cmpd="sng" algn="ctr">
            <a:no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sp>
        <p:nvSpPr>
          <p:cNvPr id="15" name="Arc 14"/>
          <p:cNvSpPr/>
          <p:nvPr/>
        </p:nvSpPr>
        <p:spPr bwMode="auto">
          <a:xfrm rot="16200000">
            <a:off x="6627019" y="-812006"/>
            <a:ext cx="2681288" cy="11430000"/>
          </a:xfrm>
          <a:prstGeom prst="arc">
            <a:avLst>
              <a:gd name="adj1" fmla="val 16200000"/>
              <a:gd name="adj2" fmla="val 21459515"/>
            </a:avLst>
          </a:prstGeom>
          <a:noFill/>
          <a:ln w="44450" cap="flat" cmpd="sng" algn="ctr">
            <a:solidFill>
              <a:schemeClr val="accent2"/>
            </a:solid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cxnSp>
        <p:nvCxnSpPr>
          <p:cNvPr id="89095" name="Straight Arrow Connector 5"/>
          <p:cNvCxnSpPr>
            <a:cxnSpLocks noChangeShapeType="1"/>
          </p:cNvCxnSpPr>
          <p:nvPr/>
        </p:nvCxnSpPr>
        <p:spPr bwMode="auto">
          <a:xfrm>
            <a:off x="1693863" y="4879975"/>
            <a:ext cx="5570537" cy="28575"/>
          </a:xfrm>
          <a:prstGeom prst="straightConnector1">
            <a:avLst/>
          </a:prstGeom>
          <a:noFill/>
          <a:ln w="38100">
            <a:solidFill>
              <a:schemeClr val="tx1"/>
            </a:solidFill>
            <a:round/>
            <a:headEnd/>
            <a:tailEnd type="arrow" w="med" len="med"/>
          </a:ln>
        </p:spPr>
      </p:cxnSp>
      <p:cxnSp>
        <p:nvCxnSpPr>
          <p:cNvPr id="89096" name="Straight Arrow Connector 6"/>
          <p:cNvCxnSpPr>
            <a:cxnSpLocks noChangeShapeType="1"/>
          </p:cNvCxnSpPr>
          <p:nvPr/>
        </p:nvCxnSpPr>
        <p:spPr bwMode="auto">
          <a:xfrm rot="16200000" flipV="1">
            <a:off x="588963" y="3765550"/>
            <a:ext cx="2298700" cy="12700"/>
          </a:xfrm>
          <a:prstGeom prst="straightConnector1">
            <a:avLst/>
          </a:prstGeom>
          <a:noFill/>
          <a:ln w="38100">
            <a:solidFill>
              <a:schemeClr val="tx1"/>
            </a:solidFill>
            <a:round/>
            <a:headEnd/>
            <a:tailEnd type="arrow" w="med" len="med"/>
          </a:ln>
        </p:spPr>
      </p:cxnSp>
      <p:sp>
        <p:nvSpPr>
          <p:cNvPr id="89097" name="Rectangle 18"/>
          <p:cNvSpPr>
            <a:spLocks noChangeArrowheads="1"/>
          </p:cNvSpPr>
          <p:nvPr/>
        </p:nvSpPr>
        <p:spPr bwMode="auto">
          <a:xfrm>
            <a:off x="0" y="1465263"/>
            <a:ext cx="9380538" cy="830263"/>
          </a:xfrm>
          <a:prstGeom prst="rect">
            <a:avLst/>
          </a:prstGeom>
          <a:noFill/>
          <a:ln w="9525">
            <a:noFill/>
            <a:miter lim="800000"/>
            <a:headEnd/>
            <a:tailEnd/>
          </a:ln>
        </p:spPr>
        <p:txBody>
          <a:bodyPr>
            <a:prstTxWarp prst="textNoShape">
              <a:avLst/>
            </a:prstTxWarp>
            <a:spAutoFit/>
          </a:bodyPr>
          <a:lstStyle/>
          <a:p>
            <a:pPr algn="ctr" defTabSz="914400" eaLnBrk="0" hangingPunct="0">
              <a:spcBef>
                <a:spcPct val="50000"/>
              </a:spcBef>
            </a:pPr>
            <a:r>
              <a:rPr lang="en-US" sz="2400" b="1" u="sng" dirty="0">
                <a:solidFill>
                  <a:srgbClr val="3333CC"/>
                </a:solidFill>
                <a:latin typeface="Times New Roman" pitchFamily="-84" charset="0"/>
                <a:ea typeface="Gulim" charset="0"/>
                <a:cs typeface="Gulim" charset="0"/>
              </a:rPr>
              <a:t>SF model</a:t>
            </a:r>
            <a:r>
              <a:rPr lang="en-US" sz="2400" b="1" dirty="0">
                <a:solidFill>
                  <a:srgbClr val="000000"/>
                </a:solidFill>
                <a:latin typeface="Times New Roman" pitchFamily="-84" charset="0"/>
                <a:ea typeface="Gulim" charset="0"/>
                <a:cs typeface="Gulim" charset="0"/>
              </a:rPr>
              <a:t>:       </a:t>
            </a:r>
            <a:r>
              <a:rPr lang="en-US" sz="2400" b="1" i="1" dirty="0" err="1">
                <a:solidFill>
                  <a:srgbClr val="000000"/>
                </a:solidFill>
                <a:latin typeface="Times New Roman" pitchFamily="-84" charset="0"/>
                <a:ea typeface="Gulim" charset="0"/>
                <a:cs typeface="Gulim" charset="0"/>
              </a:rPr>
              <a:t>k(t)~t</a:t>
            </a:r>
            <a:r>
              <a:rPr lang="en-US" sz="2400" b="1" i="1" dirty="0">
                <a:solidFill>
                  <a:srgbClr val="000000"/>
                </a:solidFill>
                <a:latin typeface="Times New Roman" pitchFamily="-84" charset="0"/>
                <a:ea typeface="Gulim" charset="0"/>
                <a:cs typeface="Gulim" charset="0"/>
              </a:rPr>
              <a:t> </a:t>
            </a:r>
            <a:r>
              <a:rPr lang="en-US" sz="2400" b="1" i="1" baseline="30000" dirty="0">
                <a:solidFill>
                  <a:srgbClr val="000000"/>
                </a:solidFill>
                <a:latin typeface="Times New Roman" pitchFamily="-84" charset="0"/>
                <a:ea typeface="Gulim" charset="0"/>
                <a:cs typeface="Gulim" charset="0"/>
              </a:rPr>
              <a:t>½</a:t>
            </a:r>
            <a:r>
              <a:rPr lang="en-US" sz="2400" b="1" i="1" dirty="0">
                <a:solidFill>
                  <a:srgbClr val="000000"/>
                </a:solidFill>
                <a:latin typeface="Times New Roman" pitchFamily="-84" charset="0"/>
                <a:ea typeface="Gulim" charset="0"/>
                <a:cs typeface="Gulim" charset="0"/>
              </a:rPr>
              <a:t>      </a:t>
            </a:r>
            <a:r>
              <a:rPr lang="en-US" sz="2400" b="1" dirty="0">
                <a:solidFill>
                  <a:srgbClr val="000000"/>
                </a:solidFill>
                <a:latin typeface="Times New Roman" pitchFamily="-84" charset="0"/>
                <a:ea typeface="Gulim" charset="0"/>
                <a:cs typeface="Gulim" charset="0"/>
              </a:rPr>
              <a:t>(first mover advantage)</a:t>
            </a:r>
            <a:br>
              <a:rPr lang="en-US" sz="2400" b="1" dirty="0">
                <a:solidFill>
                  <a:srgbClr val="000000"/>
                </a:solidFill>
                <a:latin typeface="Times New Roman" pitchFamily="-84" charset="0"/>
                <a:ea typeface="Gulim" charset="0"/>
                <a:cs typeface="Gulim" charset="0"/>
              </a:rPr>
            </a:br>
            <a:endParaRPr lang="en-US" sz="2400" b="1" dirty="0">
              <a:solidFill>
                <a:srgbClr val="000000"/>
              </a:solidFill>
              <a:latin typeface="Times New Roman" pitchFamily="-84" charset="0"/>
              <a:ea typeface="Gulim" charset="0"/>
              <a:cs typeface="Gulim" charset="0"/>
            </a:endParaRPr>
          </a:p>
        </p:txBody>
      </p:sp>
      <p:sp>
        <p:nvSpPr>
          <p:cNvPr id="20" name="Arc 19"/>
          <p:cNvSpPr/>
          <p:nvPr/>
        </p:nvSpPr>
        <p:spPr bwMode="auto">
          <a:xfrm rot="16200000">
            <a:off x="7153275" y="-817562"/>
            <a:ext cx="2378075" cy="11430000"/>
          </a:xfrm>
          <a:prstGeom prst="arc">
            <a:avLst>
              <a:gd name="adj1" fmla="val 16200000"/>
              <a:gd name="adj2" fmla="val 21421023"/>
            </a:avLst>
          </a:prstGeom>
          <a:noFill/>
          <a:ln w="44450" cap="flat" cmpd="sng" algn="ctr">
            <a:solidFill>
              <a:schemeClr val="accent2"/>
            </a:solid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sp>
        <p:nvSpPr>
          <p:cNvPr id="21" name="Arc 20"/>
          <p:cNvSpPr/>
          <p:nvPr/>
        </p:nvSpPr>
        <p:spPr bwMode="auto">
          <a:xfrm rot="16200000">
            <a:off x="8193087" y="-812799"/>
            <a:ext cx="2105025" cy="11430000"/>
          </a:xfrm>
          <a:prstGeom prst="arc">
            <a:avLst>
              <a:gd name="adj1" fmla="val 16200000"/>
              <a:gd name="adj2" fmla="val 21421023"/>
            </a:avLst>
          </a:prstGeom>
          <a:noFill/>
          <a:ln w="44450" cap="flat" cmpd="sng" algn="ctr">
            <a:solidFill>
              <a:schemeClr val="accent2"/>
            </a:solid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sp>
        <p:nvSpPr>
          <p:cNvPr id="89102" name="Rectangle 21"/>
          <p:cNvSpPr>
            <a:spLocks noChangeArrowheads="1"/>
          </p:cNvSpPr>
          <p:nvPr/>
        </p:nvSpPr>
        <p:spPr bwMode="auto">
          <a:xfrm>
            <a:off x="6938963" y="2692400"/>
            <a:ext cx="2255837" cy="2092325"/>
          </a:xfrm>
          <a:prstGeom prst="rect">
            <a:avLst/>
          </a:prstGeom>
          <a:solidFill>
            <a:schemeClr val="bg1"/>
          </a:solidFill>
          <a:ln w="12700">
            <a:solidFill>
              <a:schemeClr val="bg1"/>
            </a:solidFill>
            <a:round/>
            <a:headEnd/>
            <a:tailEnd/>
          </a:ln>
        </p:spPr>
        <p:txBody>
          <a:bodyPr wrap="none">
            <a:prstTxWarp prst="textNoShape">
              <a:avLst/>
            </a:prstTxWarp>
          </a:bodyPr>
          <a:lstStyle/>
          <a:p>
            <a:pPr algn="ctr" defTabSz="914400" eaLnBrk="0" hangingPunct="0">
              <a:spcBef>
                <a:spcPct val="50000"/>
              </a:spcBef>
            </a:pPr>
            <a:endParaRPr lang="hu-HU" sz="2400" b="1">
              <a:solidFill>
                <a:srgbClr val="000000"/>
              </a:solidFill>
              <a:latin typeface="Times New Roman" pitchFamily="-84" charset="0"/>
              <a:ea typeface="Gulim" charset="0"/>
              <a:cs typeface="Gulim" charset="0"/>
            </a:endParaRPr>
          </a:p>
        </p:txBody>
      </p:sp>
      <p:sp>
        <p:nvSpPr>
          <p:cNvPr id="89104" name="TextBox 26"/>
          <p:cNvSpPr txBox="1">
            <a:spLocks noChangeArrowheads="1"/>
          </p:cNvSpPr>
          <p:nvPr/>
        </p:nvSpPr>
        <p:spPr bwMode="auto">
          <a:xfrm>
            <a:off x="3937000" y="4894263"/>
            <a:ext cx="833438" cy="460375"/>
          </a:xfrm>
          <a:prstGeom prst="rect">
            <a:avLst/>
          </a:prstGeom>
          <a:noFill/>
          <a:ln w="9525">
            <a:noFill/>
            <a:miter lim="800000"/>
            <a:headEnd/>
            <a:tailEnd/>
          </a:ln>
        </p:spPr>
        <p:txBody>
          <a:bodyPr wrap="none">
            <a:prstTxWarp prst="textNoShape">
              <a:avLst/>
            </a:prstTxWarp>
            <a:spAutoFit/>
          </a:bodyPr>
          <a:lstStyle/>
          <a:p>
            <a:pPr algn="ctr" defTabSz="914400" eaLnBrk="0" hangingPunct="0">
              <a:spcBef>
                <a:spcPct val="50000"/>
              </a:spcBef>
            </a:pPr>
            <a:r>
              <a:rPr lang="en-US" sz="2400" b="1" i="1">
                <a:solidFill>
                  <a:srgbClr val="000000"/>
                </a:solidFill>
                <a:latin typeface="Times New Roman" pitchFamily="-84" charset="0"/>
                <a:ea typeface="Gulim" charset="0"/>
                <a:cs typeface="Gulim" charset="0"/>
              </a:rPr>
              <a:t>time</a:t>
            </a:r>
          </a:p>
        </p:txBody>
      </p:sp>
      <p:sp>
        <p:nvSpPr>
          <p:cNvPr id="89105" name="TextBox 27"/>
          <p:cNvSpPr txBox="1">
            <a:spLocks noChangeArrowheads="1"/>
          </p:cNvSpPr>
          <p:nvPr/>
        </p:nvSpPr>
        <p:spPr bwMode="auto">
          <a:xfrm rot="-5400000">
            <a:off x="609600" y="3394076"/>
            <a:ext cx="1627187" cy="461962"/>
          </a:xfrm>
          <a:prstGeom prst="rect">
            <a:avLst/>
          </a:prstGeom>
          <a:noFill/>
          <a:ln w="9525">
            <a:noFill/>
            <a:miter lim="800000"/>
            <a:headEnd/>
            <a:tailEnd/>
          </a:ln>
        </p:spPr>
        <p:txBody>
          <a:bodyPr wrap="none">
            <a:prstTxWarp prst="textNoShape">
              <a:avLst/>
            </a:prstTxWarp>
            <a:spAutoFit/>
          </a:bodyPr>
          <a:lstStyle/>
          <a:p>
            <a:pPr algn="ctr" defTabSz="914400" eaLnBrk="0" hangingPunct="0">
              <a:spcBef>
                <a:spcPct val="50000"/>
              </a:spcBef>
            </a:pPr>
            <a:r>
              <a:rPr lang="en-US" sz="2400" b="1" i="1">
                <a:solidFill>
                  <a:srgbClr val="000000"/>
                </a:solidFill>
                <a:latin typeface="Times New Roman" pitchFamily="-84" charset="0"/>
                <a:ea typeface="Gulim" charset="0"/>
                <a:cs typeface="Gulim" charset="0"/>
              </a:rPr>
              <a:t>Degree (k) </a:t>
            </a:r>
          </a:p>
        </p:txBody>
      </p:sp>
      <p:sp>
        <p:nvSpPr>
          <p:cNvPr id="22" name="Rectangle 21"/>
          <p:cNvSpPr>
            <a:spLocks noChangeArrowheads="1"/>
          </p:cNvSpPr>
          <p:nvPr/>
        </p:nvSpPr>
        <p:spPr bwMode="auto">
          <a:xfrm>
            <a:off x="1943100" y="2701925"/>
            <a:ext cx="5041900" cy="2157413"/>
          </a:xfrm>
          <a:prstGeom prst="rect">
            <a:avLst/>
          </a:prstGeom>
          <a:solidFill>
            <a:schemeClr val="bg1"/>
          </a:solidFill>
          <a:ln w="12700">
            <a:solidFill>
              <a:schemeClr val="bg1"/>
            </a:solidFill>
            <a:round/>
            <a:headEnd/>
            <a:tailEnd/>
          </a:ln>
        </p:spPr>
        <p:txBody>
          <a:bodyPr wrap="none">
            <a:prstTxWarp prst="textNoShape">
              <a:avLst/>
            </a:prstTxWarp>
          </a:bodyPr>
          <a:lstStyle/>
          <a:p>
            <a:pPr algn="ctr" defTabSz="914400" eaLnBrk="0" hangingPunct="0">
              <a:spcBef>
                <a:spcPct val="50000"/>
              </a:spcBef>
            </a:pPr>
            <a:endParaRPr lang="hu-HU" sz="2400" b="1">
              <a:solidFill>
                <a:srgbClr val="000000"/>
              </a:solidFill>
              <a:latin typeface="Times New Roman" pitchFamily="-84" charset="0"/>
              <a:ea typeface="Gulim" charset="0"/>
              <a:cs typeface="Gulim" charset="0"/>
            </a:endParaRPr>
          </a:p>
        </p:txBody>
      </p:sp>
      <p:sp>
        <p:nvSpPr>
          <p:cNvPr id="16"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84" charset="0"/>
                <a:ea typeface="Helvetica" pitchFamily="-84" charset="0"/>
                <a:cs typeface="Helvetica" pitchFamily="-84" charset="0"/>
              </a:rPr>
              <a:t>All nodes follow the same growth law</a:t>
            </a:r>
            <a:endParaRPr lang="en-US" sz="2000" b="1" dirty="0">
              <a:solidFill>
                <a:schemeClr val="bg1"/>
              </a:solidFill>
              <a:latin typeface="Helvetica" pitchFamily="-84" charset="0"/>
              <a:ea typeface="Helvetica" pitchFamily="-84" charset="0"/>
              <a:cs typeface="Helvetica" pitchFamily="-84"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accel="50000" decel="50000" fill="hold" grpId="0" nodeType="clickEffect">
                                  <p:stCondLst>
                                    <p:cond delay="0"/>
                                  </p:stCondLst>
                                  <p:childTnLst>
                                    <p:anim calcmode="lin" valueType="num">
                                      <p:cBhvr additive="base">
                                        <p:cTn id="6" dur="5000"/>
                                        <p:tgtEl>
                                          <p:spTgt spid="22"/>
                                        </p:tgtEl>
                                        <p:attrNameLst>
                                          <p:attrName>ppt_x</p:attrName>
                                        </p:attrNameLst>
                                      </p:cBhvr>
                                      <p:tavLst>
                                        <p:tav tm="0">
                                          <p:val>
                                            <p:strVal val="ppt_x"/>
                                          </p:val>
                                        </p:tav>
                                        <p:tav tm="100000">
                                          <p:val>
                                            <p:strVal val="1+ppt_w/2"/>
                                          </p:val>
                                        </p:tav>
                                      </p:tavLst>
                                    </p:anim>
                                    <p:anim calcmode="lin" valueType="num">
                                      <p:cBhvr additive="base">
                                        <p:cTn id="7" dur="5000"/>
                                        <p:tgtEl>
                                          <p:spTgt spid="22"/>
                                        </p:tgtEl>
                                        <p:attrNameLst>
                                          <p:attrName>ppt_y</p:attrName>
                                        </p:attrNameLst>
                                      </p:cBhvr>
                                      <p:tavLst>
                                        <p:tav tm="0">
                                          <p:val>
                                            <p:strVal val="ppt_y"/>
                                          </p:val>
                                        </p:tav>
                                        <p:tav tm="100000">
                                          <p:val>
                                            <p:strVal val="ppt_y"/>
                                          </p:val>
                                        </p:tav>
                                      </p:tavLst>
                                    </p:anim>
                                    <p:set>
                                      <p:cBhvr>
                                        <p:cTn id="8" dur="1" fill="hold">
                                          <p:stCondLst>
                                            <p:cond delay="49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5.3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7619" y="615582"/>
            <a:ext cx="5130800" cy="5099418"/>
          </a:xfrm>
          <a:prstGeom prst="rect">
            <a:avLst/>
          </a:prstGeom>
        </p:spPr>
      </p:pic>
      <p:pic>
        <p:nvPicPr>
          <p:cNvPr id="4" name="Picture 3"/>
          <p:cNvPicPr>
            <a:picLocks noChangeAspect="1"/>
          </p:cNvPicPr>
          <p:nvPr/>
        </p:nvPicPr>
        <p:blipFill>
          <a:blip r:embed="rId3"/>
          <a:stretch>
            <a:fillRect/>
          </a:stretch>
        </p:blipFill>
        <p:spPr>
          <a:xfrm>
            <a:off x="5143500" y="1003300"/>
            <a:ext cx="3903749" cy="4076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Degree distribution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Text Box 4"/>
          <p:cNvSpPr txBox="1">
            <a:spLocks noChangeArrowheads="1"/>
          </p:cNvSpPr>
          <p:nvPr/>
        </p:nvSpPr>
        <p:spPr bwMode="auto">
          <a:xfrm>
            <a:off x="6188075" y="4216400"/>
            <a:ext cx="2743200" cy="584200"/>
          </a:xfrm>
          <a:prstGeom prst="rect">
            <a:avLst/>
          </a:prstGeom>
          <a:noFill/>
          <a:ln w="9525">
            <a:noFill/>
            <a:miter lim="800000"/>
            <a:headEnd/>
            <a:tailEnd/>
          </a:ln>
        </p:spPr>
        <p:txBody>
          <a:bodyPr lIns="91407" tIns="45704" rIns="91407" bIns="45704">
            <a:prstTxWarp prst="textNoShape">
              <a:avLst/>
            </a:prstTxWarp>
            <a:spAutoFit/>
          </a:bodyPr>
          <a:lstStyle/>
          <a:p>
            <a:pPr algn="ctr">
              <a:spcBef>
                <a:spcPct val="50000"/>
              </a:spcBef>
            </a:pPr>
            <a:r>
              <a:rPr lang="en-US" sz="3200" b="1">
                <a:solidFill>
                  <a:srgbClr val="000000"/>
                </a:solidFill>
                <a:latin typeface="Times New Roman" pitchFamily="-84" charset="0"/>
                <a:ea typeface="Arial" pitchFamily="-84" charset="0"/>
                <a:cs typeface="Arial" pitchFamily="-84" charset="0"/>
                <a:sym typeface="Symbol" pitchFamily="-84" charset="2"/>
              </a:rPr>
              <a:t> </a:t>
            </a:r>
            <a:r>
              <a:rPr lang="en-US" sz="3200" b="1">
                <a:solidFill>
                  <a:srgbClr val="000000"/>
                </a:solidFill>
                <a:latin typeface="Times New Roman" pitchFamily="-84" charset="0"/>
                <a:ea typeface="Arial" pitchFamily="-84" charset="0"/>
                <a:cs typeface="Arial" pitchFamily="-84" charset="0"/>
              </a:rPr>
              <a:t>γ = 3</a:t>
            </a:r>
          </a:p>
        </p:txBody>
      </p:sp>
      <p:pic>
        <p:nvPicPr>
          <p:cNvPr id="30726" name="Object 10"/>
          <p:cNvPicPr>
            <a:picLocks noChangeAspect="1" noChangeArrowheads="1"/>
          </p:cNvPicPr>
          <p:nvPr/>
        </p:nvPicPr>
        <p:blipFill>
          <a:blip r:embed="rId3"/>
          <a:srcRect/>
          <a:stretch>
            <a:fillRect/>
          </a:stretch>
        </p:blipFill>
        <p:spPr bwMode="auto">
          <a:xfrm>
            <a:off x="892175" y="4125913"/>
            <a:ext cx="5295900" cy="750887"/>
          </a:xfrm>
          <a:prstGeom prst="rect">
            <a:avLst/>
          </a:prstGeom>
          <a:noFill/>
        </p:spPr>
      </p:pic>
      <p:sp>
        <p:nvSpPr>
          <p:cNvPr id="30730" name="Rectangle 11"/>
          <p:cNvSpPr>
            <a:spLocks noChangeArrowheads="1"/>
          </p:cNvSpPr>
          <p:nvPr/>
        </p:nvSpPr>
        <p:spPr bwMode="auto">
          <a:xfrm>
            <a:off x="6994525" y="4298950"/>
            <a:ext cx="1206500" cy="493713"/>
          </a:xfrm>
          <a:prstGeom prst="rect">
            <a:avLst/>
          </a:prstGeom>
          <a:noFill/>
          <a:ln w="38100">
            <a:solidFill>
              <a:srgbClr val="FF0000"/>
            </a:solidFill>
            <a:miter lim="800000"/>
            <a:headEnd/>
            <a:tailEnd/>
          </a:ln>
        </p:spPr>
        <p:txBody>
          <a:bodyPr anchor="ctr">
            <a:prstTxWarp prst="textNoShape">
              <a:avLst/>
            </a:prstTxWarp>
            <a:spAutoFit/>
          </a:bodyPr>
          <a:lstStyle/>
          <a:p>
            <a:pPr algn="ctr">
              <a:spcBef>
                <a:spcPct val="50000"/>
              </a:spcBef>
            </a:pPr>
            <a:endParaRPr lang="hu-HU" sz="2600">
              <a:solidFill>
                <a:srgbClr val="000000"/>
              </a:solidFill>
              <a:latin typeface="Times New Roman" pitchFamily="-84" charset="0"/>
              <a:ea typeface="Arial" pitchFamily="-84" charset="0"/>
              <a:cs typeface="Arial" pitchFamily="-84" charset="0"/>
            </a:endParaRPr>
          </a:p>
        </p:txBody>
      </p:sp>
      <p:sp>
        <p:nvSpPr>
          <p:cNvPr id="37897" name="Text Box 13"/>
          <p:cNvSpPr txBox="1">
            <a:spLocks noChangeArrowheads="1"/>
          </p:cNvSpPr>
          <p:nvPr/>
        </p:nvSpPr>
        <p:spPr bwMode="auto">
          <a:xfrm>
            <a:off x="122238" y="5224463"/>
            <a:ext cx="7010400" cy="276225"/>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0000"/>
                </a:solidFill>
                <a:latin typeface="Helvetica" pitchFamily="-84" charset="0"/>
                <a:ea typeface="Arial" pitchFamily="-84" charset="0"/>
                <a:cs typeface="Arial" pitchFamily="-84" charset="0"/>
              </a:rPr>
              <a:t>A.-L.Barabási, R. Albert and H. Jeong, </a:t>
            </a:r>
            <a:r>
              <a:rPr lang="en-US" sz="1200" i="1">
                <a:solidFill>
                  <a:srgbClr val="000000"/>
                </a:solidFill>
                <a:latin typeface="Helvetica" pitchFamily="-84" charset="0"/>
                <a:ea typeface="Arial" pitchFamily="-84" charset="0"/>
                <a:cs typeface="Arial" pitchFamily="-84" charset="0"/>
              </a:rPr>
              <a:t>Physica </a:t>
            </a:r>
            <a:r>
              <a:rPr lang="en-US" sz="1200">
                <a:solidFill>
                  <a:srgbClr val="000000"/>
                </a:solidFill>
                <a:latin typeface="Helvetica" pitchFamily="-84" charset="0"/>
                <a:ea typeface="Arial" pitchFamily="-84" charset="0"/>
                <a:cs typeface="Arial" pitchFamily="-84" charset="0"/>
              </a:rPr>
              <a:t>A </a:t>
            </a:r>
            <a:r>
              <a:rPr lang="en-US" sz="1200" b="1">
                <a:solidFill>
                  <a:srgbClr val="000000"/>
                </a:solidFill>
                <a:latin typeface="Helvetica" pitchFamily="-84" charset="0"/>
                <a:ea typeface="Arial" pitchFamily="-84" charset="0"/>
                <a:cs typeface="Arial" pitchFamily="-84" charset="0"/>
              </a:rPr>
              <a:t>272,</a:t>
            </a:r>
            <a:r>
              <a:rPr lang="en-US" sz="1200">
                <a:solidFill>
                  <a:srgbClr val="000000"/>
                </a:solidFill>
                <a:latin typeface="Helvetica" pitchFamily="-84" charset="0"/>
                <a:ea typeface="Arial" pitchFamily="-84" charset="0"/>
                <a:cs typeface="Arial" pitchFamily="-84" charset="0"/>
              </a:rPr>
              <a:t> 173 (1999)</a:t>
            </a:r>
          </a:p>
        </p:txBody>
      </p:sp>
      <p:sp>
        <p:nvSpPr>
          <p:cNvPr id="15"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3789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84" charset="0"/>
                <a:ea typeface="Helvetica" pitchFamily="-84" charset="0"/>
                <a:cs typeface="Helvetica" pitchFamily="-84" charset="0"/>
              </a:rPr>
              <a:t>Degree distribution</a:t>
            </a:r>
            <a:endParaRPr lang="en-US" sz="2000" b="1" dirty="0">
              <a:solidFill>
                <a:schemeClr val="bg1"/>
              </a:solidFill>
              <a:latin typeface="Helvetica" pitchFamily="-84" charset="0"/>
              <a:ea typeface="Helvetica" pitchFamily="-84" charset="0"/>
              <a:cs typeface="Helvetica" pitchFamily="-84" charset="0"/>
            </a:endParaRPr>
          </a:p>
        </p:txBody>
      </p:sp>
      <p:pic>
        <p:nvPicPr>
          <p:cNvPr id="37892" name="Object 6"/>
          <p:cNvPicPr>
            <a:picLocks noChangeAspect="1" noChangeArrowheads="1"/>
          </p:cNvPicPr>
          <p:nvPr/>
        </p:nvPicPr>
        <p:blipFill>
          <a:blip r:embed="rId4"/>
          <a:srcRect/>
          <a:stretch>
            <a:fillRect/>
          </a:stretch>
        </p:blipFill>
        <p:spPr bwMode="auto">
          <a:xfrm>
            <a:off x="201613" y="889000"/>
            <a:ext cx="2957512" cy="842963"/>
          </a:xfrm>
          <a:prstGeom prst="rect">
            <a:avLst/>
          </a:prstGeom>
          <a:noFill/>
        </p:spPr>
      </p:pic>
      <p:sp>
        <p:nvSpPr>
          <p:cNvPr id="16" name="TextBox 15"/>
          <p:cNvSpPr txBox="1">
            <a:spLocks noChangeArrowheads="1"/>
          </p:cNvSpPr>
          <p:nvPr/>
        </p:nvSpPr>
        <p:spPr bwMode="auto">
          <a:xfrm>
            <a:off x="368300" y="1763713"/>
            <a:ext cx="8099425" cy="369887"/>
          </a:xfrm>
          <a:prstGeom prst="rect">
            <a:avLst/>
          </a:prstGeom>
          <a:noFill/>
          <a:ln w="9525">
            <a:noFill/>
            <a:miter lim="800000"/>
            <a:headEnd/>
            <a:tailEnd/>
          </a:ln>
        </p:spPr>
        <p:txBody>
          <a:bodyPr wrap="none">
            <a:prstTxWarp prst="textNoShape">
              <a:avLst/>
            </a:prstTxWarp>
            <a:spAutoFit/>
          </a:bodyPr>
          <a:lstStyle/>
          <a:p>
            <a:r>
              <a:rPr lang="hu-HU"/>
              <a:t>A node </a:t>
            </a:r>
            <a:r>
              <a:rPr lang="hu-HU" i="1"/>
              <a:t>i</a:t>
            </a:r>
            <a:r>
              <a:rPr lang="hu-HU"/>
              <a:t> can come with equal probability any time between </a:t>
            </a:r>
            <a:r>
              <a:rPr lang="hu-HU" i="1"/>
              <a:t>t</a:t>
            </a:r>
            <a:r>
              <a:rPr lang="hu-HU" i="1" baseline="-25000"/>
              <a:t>i</a:t>
            </a:r>
            <a:r>
              <a:rPr lang="hu-HU" i="1"/>
              <a:t>=m</a:t>
            </a:r>
            <a:r>
              <a:rPr lang="hu-HU" i="1" baseline="-25000"/>
              <a:t>0</a:t>
            </a:r>
            <a:r>
              <a:rPr lang="hu-HU" i="1"/>
              <a:t> </a:t>
            </a:r>
            <a:r>
              <a:rPr lang="hu-HU"/>
              <a:t>and </a:t>
            </a:r>
            <a:r>
              <a:rPr lang="hu-HU" i="1"/>
              <a:t>t</a:t>
            </a:r>
            <a:r>
              <a:rPr lang="hu-HU"/>
              <a:t>, hence:</a:t>
            </a:r>
          </a:p>
        </p:txBody>
      </p:sp>
      <p:pic>
        <p:nvPicPr>
          <p:cNvPr id="109576" name="Picture 5"/>
          <p:cNvPicPr>
            <a:picLocks noChangeAspect="1" noChangeArrowheads="1"/>
          </p:cNvPicPr>
          <p:nvPr/>
        </p:nvPicPr>
        <p:blipFill>
          <a:blip r:embed="rId5"/>
          <a:srcRect/>
          <a:stretch>
            <a:fillRect/>
          </a:stretch>
        </p:blipFill>
        <p:spPr bwMode="auto">
          <a:xfrm>
            <a:off x="534988" y="2124075"/>
            <a:ext cx="1884362" cy="704850"/>
          </a:xfrm>
          <a:prstGeom prst="rect">
            <a:avLst/>
          </a:prstGeom>
          <a:noFill/>
        </p:spPr>
      </p:pic>
      <p:pic>
        <p:nvPicPr>
          <p:cNvPr id="109577" name="Picture 6"/>
          <p:cNvPicPr>
            <a:picLocks noChangeAspect="1" noChangeArrowheads="1"/>
          </p:cNvPicPr>
          <p:nvPr/>
        </p:nvPicPr>
        <p:blipFill>
          <a:blip r:embed="rId6"/>
          <a:srcRect/>
          <a:stretch>
            <a:fillRect/>
          </a:stretch>
        </p:blipFill>
        <p:spPr bwMode="auto">
          <a:xfrm>
            <a:off x="3159125" y="2114550"/>
            <a:ext cx="4205287" cy="749300"/>
          </a:xfrm>
          <a:prstGeom prst="rect">
            <a:avLst/>
          </a:prstGeom>
          <a:noFill/>
        </p:spPr>
      </p:pic>
      <p:pic>
        <p:nvPicPr>
          <p:cNvPr id="2" name="Picture 1"/>
          <p:cNvPicPr>
            <a:picLocks noChangeAspect="1"/>
          </p:cNvPicPr>
          <p:nvPr/>
        </p:nvPicPr>
        <p:blipFill>
          <a:blip r:embed="rId7"/>
          <a:stretch>
            <a:fillRect/>
          </a:stretch>
        </p:blipFill>
        <p:spPr>
          <a:xfrm>
            <a:off x="2419350" y="3159124"/>
            <a:ext cx="4016375" cy="803275"/>
          </a:xfrm>
          <a:prstGeom prst="rect">
            <a:avLst/>
          </a:prstGeom>
        </p:spPr>
      </p:pic>
    </p:spTree>
    <p:extLst>
      <p:ext uri="{BB962C8B-B14F-4D97-AF65-F5344CB8AC3E}">
        <p14:creationId xmlns:p14="http://schemas.microsoft.com/office/powerpoint/2010/main" val="2095565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5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p:bldP spid="30730"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Text Box 4"/>
          <p:cNvSpPr txBox="1">
            <a:spLocks noChangeArrowheads="1"/>
          </p:cNvSpPr>
          <p:nvPr/>
        </p:nvSpPr>
        <p:spPr bwMode="auto">
          <a:xfrm>
            <a:off x="6675438" y="900113"/>
            <a:ext cx="2743200" cy="584200"/>
          </a:xfrm>
          <a:prstGeom prst="rect">
            <a:avLst/>
          </a:prstGeom>
          <a:noFill/>
          <a:ln w="9525">
            <a:noFill/>
            <a:miter lim="800000"/>
            <a:headEnd/>
            <a:tailEnd/>
          </a:ln>
        </p:spPr>
        <p:txBody>
          <a:bodyPr lIns="91407" tIns="45704" rIns="91407" bIns="45704">
            <a:prstTxWarp prst="textNoShape">
              <a:avLst/>
            </a:prstTxWarp>
            <a:spAutoFit/>
          </a:bodyPr>
          <a:lstStyle/>
          <a:p>
            <a:pPr algn="ctr">
              <a:spcBef>
                <a:spcPct val="50000"/>
              </a:spcBef>
            </a:pPr>
            <a:r>
              <a:rPr lang="en-US" sz="3200" b="1" dirty="0">
                <a:solidFill>
                  <a:srgbClr val="000000"/>
                </a:solidFill>
                <a:latin typeface="Times New Roman" pitchFamily="-84" charset="0"/>
                <a:ea typeface="Arial" pitchFamily="-84" charset="0"/>
                <a:cs typeface="Arial" pitchFamily="-84" charset="0"/>
                <a:sym typeface="Symbol" pitchFamily="-84" charset="2"/>
              </a:rPr>
              <a:t> </a:t>
            </a:r>
            <a:r>
              <a:rPr lang="en-US" sz="3200" b="1" dirty="0" err="1">
                <a:solidFill>
                  <a:srgbClr val="000000"/>
                </a:solidFill>
                <a:latin typeface="Times New Roman" pitchFamily="-84" charset="0"/>
                <a:ea typeface="Arial" pitchFamily="-84" charset="0"/>
                <a:cs typeface="Arial" pitchFamily="-84" charset="0"/>
              </a:rPr>
              <a:t>γ</a:t>
            </a:r>
            <a:r>
              <a:rPr lang="en-US" sz="3200" b="1" dirty="0">
                <a:solidFill>
                  <a:srgbClr val="000000"/>
                </a:solidFill>
                <a:latin typeface="Times New Roman" pitchFamily="-84" charset="0"/>
                <a:ea typeface="Arial" pitchFamily="-84" charset="0"/>
                <a:cs typeface="Arial" pitchFamily="-84" charset="0"/>
              </a:rPr>
              <a:t> = 3</a:t>
            </a:r>
          </a:p>
        </p:txBody>
      </p:sp>
      <p:graphicFrame>
        <p:nvGraphicFramePr>
          <p:cNvPr id="30726" name="Object 10"/>
          <p:cNvGraphicFramePr>
            <a:graphicFrameLocks noChangeAspect="1"/>
          </p:cNvGraphicFramePr>
          <p:nvPr/>
        </p:nvGraphicFramePr>
        <p:xfrm>
          <a:off x="4119563" y="889000"/>
          <a:ext cx="2974975" cy="750888"/>
        </p:xfrm>
        <a:graphic>
          <a:graphicData uri="http://schemas.openxmlformats.org/presentationml/2006/ole">
            <mc:AlternateContent xmlns:mc="http://schemas.openxmlformats.org/markup-compatibility/2006">
              <mc:Choice xmlns:v="urn:schemas-microsoft-com:vml" Requires="v">
                <p:oleObj spid="_x0000_s1042" name="Equation" r:id="rId4" imgW="1384300" imgH="419100" progId="Equation.3">
                  <p:embed/>
                </p:oleObj>
              </mc:Choice>
              <mc:Fallback>
                <p:oleObj name="Equation" r:id="rId4" imgW="13843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9563" y="889000"/>
                        <a:ext cx="2974975" cy="750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0" name="Rectangle 11"/>
          <p:cNvSpPr>
            <a:spLocks noChangeArrowheads="1"/>
          </p:cNvSpPr>
          <p:nvPr/>
        </p:nvSpPr>
        <p:spPr bwMode="auto">
          <a:xfrm>
            <a:off x="7442200" y="990600"/>
            <a:ext cx="1206500" cy="493713"/>
          </a:xfrm>
          <a:prstGeom prst="rect">
            <a:avLst/>
          </a:prstGeom>
          <a:noFill/>
          <a:ln w="38100">
            <a:solidFill>
              <a:srgbClr val="FF0000"/>
            </a:solidFill>
            <a:miter lim="800000"/>
            <a:headEnd/>
            <a:tailEnd/>
          </a:ln>
        </p:spPr>
        <p:txBody>
          <a:bodyPr anchor="ctr">
            <a:prstTxWarp prst="textNoShape">
              <a:avLst/>
            </a:prstTxWarp>
            <a:spAutoFit/>
          </a:bodyPr>
          <a:lstStyle/>
          <a:p>
            <a:pPr algn="ctr">
              <a:spcBef>
                <a:spcPct val="50000"/>
              </a:spcBef>
            </a:pPr>
            <a:endParaRPr lang="hu-HU" sz="2600">
              <a:solidFill>
                <a:srgbClr val="000000"/>
              </a:solidFill>
              <a:latin typeface="Times New Roman" pitchFamily="-84" charset="0"/>
              <a:ea typeface="Arial" pitchFamily="-84" charset="0"/>
              <a:cs typeface="Arial" pitchFamily="-84" charset="0"/>
            </a:endParaRPr>
          </a:p>
        </p:txBody>
      </p:sp>
      <p:sp>
        <p:nvSpPr>
          <p:cNvPr id="37897" name="Text Box 13"/>
          <p:cNvSpPr txBox="1">
            <a:spLocks noChangeArrowheads="1"/>
          </p:cNvSpPr>
          <p:nvPr/>
        </p:nvSpPr>
        <p:spPr bwMode="auto">
          <a:xfrm>
            <a:off x="122238" y="5224463"/>
            <a:ext cx="7010400" cy="276225"/>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0000"/>
                </a:solidFill>
                <a:latin typeface="Helvetica" pitchFamily="-84" charset="0"/>
                <a:ea typeface="Arial" pitchFamily="-84" charset="0"/>
                <a:cs typeface="Arial" pitchFamily="-84" charset="0"/>
              </a:rPr>
              <a:t>A.-L.Barabási, R. Albert and H. Jeong, </a:t>
            </a:r>
            <a:r>
              <a:rPr lang="en-US" sz="1200" i="1">
                <a:solidFill>
                  <a:srgbClr val="000000"/>
                </a:solidFill>
                <a:latin typeface="Helvetica" pitchFamily="-84" charset="0"/>
                <a:ea typeface="Arial" pitchFamily="-84" charset="0"/>
                <a:cs typeface="Arial" pitchFamily="-84" charset="0"/>
              </a:rPr>
              <a:t>Physica </a:t>
            </a:r>
            <a:r>
              <a:rPr lang="en-US" sz="1200">
                <a:solidFill>
                  <a:srgbClr val="000000"/>
                </a:solidFill>
                <a:latin typeface="Helvetica" pitchFamily="-84" charset="0"/>
                <a:ea typeface="Arial" pitchFamily="-84" charset="0"/>
                <a:cs typeface="Arial" pitchFamily="-84" charset="0"/>
              </a:rPr>
              <a:t>A </a:t>
            </a:r>
            <a:r>
              <a:rPr lang="en-US" sz="1200" b="1">
                <a:solidFill>
                  <a:srgbClr val="000000"/>
                </a:solidFill>
                <a:latin typeface="Helvetica" pitchFamily="-84" charset="0"/>
                <a:ea typeface="Arial" pitchFamily="-84" charset="0"/>
                <a:cs typeface="Arial" pitchFamily="-84" charset="0"/>
              </a:rPr>
              <a:t>272,</a:t>
            </a:r>
            <a:r>
              <a:rPr lang="en-US" sz="1200">
                <a:solidFill>
                  <a:srgbClr val="000000"/>
                </a:solidFill>
                <a:latin typeface="Helvetica" pitchFamily="-84" charset="0"/>
                <a:ea typeface="Arial" pitchFamily="-84" charset="0"/>
                <a:cs typeface="Arial" pitchFamily="-84" charset="0"/>
              </a:rPr>
              <a:t> 173 (1999)</a:t>
            </a:r>
          </a:p>
        </p:txBody>
      </p:sp>
      <p:sp>
        <p:nvSpPr>
          <p:cNvPr id="15"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3789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84" charset="0"/>
                <a:ea typeface="Helvetica" pitchFamily="-84" charset="0"/>
                <a:cs typeface="Helvetica" pitchFamily="-84" charset="0"/>
              </a:rPr>
              <a:t>Degree distribution</a:t>
            </a:r>
            <a:endParaRPr lang="en-US" sz="2000" b="1" dirty="0">
              <a:solidFill>
                <a:schemeClr val="bg1"/>
              </a:solidFill>
              <a:latin typeface="Helvetica" pitchFamily="-84" charset="0"/>
              <a:ea typeface="Helvetica" pitchFamily="-84" charset="0"/>
              <a:cs typeface="Helvetica" pitchFamily="-84" charset="0"/>
            </a:endParaRPr>
          </a:p>
        </p:txBody>
      </p:sp>
      <p:graphicFrame>
        <p:nvGraphicFramePr>
          <p:cNvPr id="37892" name="Object 6"/>
          <p:cNvGraphicFramePr>
            <a:graphicFrameLocks noChangeAspect="1"/>
          </p:cNvGraphicFramePr>
          <p:nvPr/>
        </p:nvGraphicFramePr>
        <p:xfrm>
          <a:off x="201613" y="889000"/>
          <a:ext cx="2957512" cy="842963"/>
        </p:xfrm>
        <a:graphic>
          <a:graphicData uri="http://schemas.openxmlformats.org/presentationml/2006/ole">
            <mc:AlternateContent xmlns:mc="http://schemas.openxmlformats.org/markup-compatibility/2006">
              <mc:Choice xmlns:v="urn:schemas-microsoft-com:vml" Requires="v">
                <p:oleObj spid="_x0000_s1043" name="Equation" r:id="rId6" imgW="1371600" imgH="469900" progId="Equation.DSMT4">
                  <p:embed/>
                </p:oleObj>
              </mc:Choice>
              <mc:Fallback>
                <p:oleObj name="Equation" r:id="rId6" imgW="1371600" imgH="4699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13" y="889000"/>
                        <a:ext cx="2957512"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p:nvPr/>
        </p:nvSpPr>
        <p:spPr>
          <a:xfrm>
            <a:off x="368300" y="2298700"/>
            <a:ext cx="8280400" cy="2585323"/>
          </a:xfrm>
          <a:prstGeom prst="rect">
            <a:avLst/>
          </a:prstGeom>
        </p:spPr>
        <p:txBody>
          <a:bodyPr wrap="square">
            <a:spAutoFit/>
          </a:bodyPr>
          <a:lstStyle/>
          <a:p>
            <a:r>
              <a:rPr lang="en-US" dirty="0" smtClean="0"/>
              <a:t> </a:t>
            </a:r>
            <a:r>
              <a:rPr lang="en-US" dirty="0"/>
              <a:t>(</a:t>
            </a:r>
            <a:r>
              <a:rPr lang="en-US" dirty="0" err="1"/>
              <a:t>i</a:t>
            </a:r>
            <a:r>
              <a:rPr lang="en-US" dirty="0"/>
              <a:t>) The degree exponent</a:t>
            </a:r>
            <a:r>
              <a:rPr lang="en-US" dirty="0" smtClean="0"/>
              <a:t> is </a:t>
            </a:r>
            <a:r>
              <a:rPr lang="en-US" dirty="0"/>
              <a:t>independent of</a:t>
            </a:r>
            <a:r>
              <a:rPr lang="en-US" dirty="0" smtClean="0"/>
              <a:t> </a:t>
            </a:r>
            <a:r>
              <a:rPr lang="en-US" dirty="0" err="1" smtClean="0"/>
              <a:t>m</a:t>
            </a:r>
            <a:r>
              <a:rPr lang="en-US" dirty="0" smtClean="0"/>
              <a:t>.</a:t>
            </a:r>
          </a:p>
          <a:p>
            <a:endParaRPr lang="en-US" dirty="0" smtClean="0"/>
          </a:p>
          <a:p>
            <a:r>
              <a:rPr lang="en-US" dirty="0"/>
              <a:t>(ii) As the power-law</a:t>
            </a:r>
            <a:r>
              <a:rPr lang="en-US" dirty="0" smtClean="0"/>
              <a:t> describes </a:t>
            </a:r>
            <a:r>
              <a:rPr lang="en-US" dirty="0"/>
              <a:t>systems of rather different ages and sizes, it is expected that a correct model should provide a time-independent degree distribution. Indeed,</a:t>
            </a:r>
            <a:r>
              <a:rPr lang="en-US" dirty="0" smtClean="0"/>
              <a:t> asymptotically the </a:t>
            </a:r>
            <a:r>
              <a:rPr lang="en-US" dirty="0"/>
              <a:t>degree distribution of the BA model is independent of time (</a:t>
            </a:r>
            <a:r>
              <a:rPr lang="en-US" dirty="0" smtClean="0"/>
              <a:t>and of </a:t>
            </a:r>
            <a:r>
              <a:rPr lang="en-US" dirty="0"/>
              <a:t>the system size</a:t>
            </a:r>
            <a:r>
              <a:rPr lang="en-US" dirty="0" smtClean="0"/>
              <a:t> N) </a:t>
            </a:r>
          </a:p>
          <a:p>
            <a:r>
              <a:rPr lang="en-US" dirty="0" err="1" smtClean="0">
                <a:sym typeface="Wingdings"/>
              </a:rPr>
              <a:t></a:t>
            </a:r>
            <a:r>
              <a:rPr lang="en-US" dirty="0" smtClean="0">
                <a:sym typeface="Wingdings"/>
              </a:rPr>
              <a:t> </a:t>
            </a:r>
            <a:r>
              <a:rPr lang="en-US" dirty="0" smtClean="0"/>
              <a:t>the </a:t>
            </a:r>
            <a:r>
              <a:rPr lang="en-US" dirty="0"/>
              <a:t>network reaches a stationary scale-free state. </a:t>
            </a:r>
            <a:endParaRPr lang="en-US" dirty="0" smtClean="0"/>
          </a:p>
          <a:p>
            <a:endParaRPr lang="en-US" dirty="0" smtClean="0"/>
          </a:p>
          <a:p>
            <a:r>
              <a:rPr lang="en-US" dirty="0"/>
              <a:t>(iii)</a:t>
            </a:r>
            <a:r>
              <a:rPr lang="en-US" dirty="0" smtClean="0"/>
              <a:t> The </a:t>
            </a:r>
            <a:r>
              <a:rPr lang="en-US" dirty="0"/>
              <a:t>coefficient of the power-law distribution is proportional to</a:t>
            </a:r>
            <a:r>
              <a:rPr lang="en-US" dirty="0" smtClean="0"/>
              <a:t> m</a:t>
            </a:r>
            <a:r>
              <a:rPr lang="en-US" baseline="30000" dirty="0" smtClean="0"/>
              <a:t>2</a:t>
            </a:r>
            <a:r>
              <a:rPr lang="en-US" dirty="0" smtClean="0"/>
              <a:t>.</a:t>
            </a:r>
            <a:endParaRPr lang="en-US" dirty="0"/>
          </a:p>
        </p:txBody>
      </p:sp>
    </p:spTree>
    <p:extLst>
      <p:ext uri="{BB962C8B-B14F-4D97-AF65-F5344CB8AC3E}">
        <p14:creationId xmlns:p14="http://schemas.microsoft.com/office/powerpoint/2010/main" val="299281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p:bldP spid="307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Introduction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0"/>
            <a:ext cx="9144000" cy="5715000"/>
          </a:xfrm>
        </p:spPr>
        <p:txBody>
          <a:bodyPr/>
          <a:lstStyle/>
          <a:p>
            <a:r>
              <a:rPr lang="hu-HU" sz="2400" dirty="0" smtClean="0">
                <a:ea typeface="ＭＳ Ｐゴシック" charset="-128"/>
                <a:cs typeface="ＭＳ Ｐゴシック" charset="-128"/>
              </a:rPr>
              <a:t>The mean field theory offers the correct scaling, BUT it provides the wrong coefficient of the degree distribution. </a:t>
            </a:r>
            <a:br>
              <a:rPr lang="hu-HU" sz="2400" dirty="0" smtClean="0">
                <a:ea typeface="ＭＳ Ｐゴシック" charset="-128"/>
                <a:cs typeface="ＭＳ Ｐゴシック" charset="-128"/>
              </a:rPr>
            </a:br>
            <a:r>
              <a:rPr lang="hu-HU" sz="2400" dirty="0" smtClean="0">
                <a:ea typeface="ＭＳ Ｐゴシック" charset="-128"/>
                <a:cs typeface="ＭＳ Ｐゴシック" charset="-128"/>
              </a:rPr>
              <a:t/>
            </a:r>
            <a:br>
              <a:rPr lang="hu-HU" sz="2400" dirty="0" smtClean="0">
                <a:ea typeface="ＭＳ Ｐゴシック" charset="-128"/>
                <a:cs typeface="ＭＳ Ｐゴシック" charset="-128"/>
              </a:rPr>
            </a:br>
            <a:r>
              <a:rPr lang="hu-HU" sz="2400" dirty="0" smtClean="0">
                <a:ea typeface="ＭＳ Ｐゴシック" charset="-128"/>
                <a:cs typeface="ＭＳ Ｐゴシック" charset="-128"/>
              </a:rPr>
              <a:t>So assymptotically it is correct (k</a:t>
            </a:r>
            <a:r>
              <a:rPr lang="en-US" sz="2400" dirty="0" err="1" smtClean="0">
                <a:ea typeface="ＭＳ Ｐゴシック" charset="-128"/>
                <a:cs typeface="ＭＳ Ｐゴシック" charset="-128"/>
                <a:sym typeface="Wingdings" pitchFamily="-84" charset="2"/>
              </a:rPr>
              <a:t></a:t>
            </a:r>
            <a:r>
              <a:rPr lang="en-US" sz="2400" dirty="0" smtClean="0">
                <a:ea typeface="ＭＳ Ｐゴシック" charset="-128"/>
                <a:cs typeface="ＭＳ Ｐゴシック" charset="-128"/>
                <a:sym typeface="Wingdings" pitchFamily="-84" charset="2"/>
              </a:rPr>
              <a:t> ∞)</a:t>
            </a:r>
            <a:r>
              <a:rPr lang="hu-HU" sz="2400" dirty="0" smtClean="0">
                <a:ea typeface="ＭＳ Ｐゴシック" charset="-128"/>
                <a:cs typeface="ＭＳ Ｐゴシック" charset="-128"/>
              </a:rPr>
              <a:t>, but not correct in details (particularly for small k). </a:t>
            </a:r>
            <a:br>
              <a:rPr lang="hu-HU" sz="2400" dirty="0" smtClean="0">
                <a:ea typeface="ＭＳ Ｐゴシック" charset="-128"/>
                <a:cs typeface="ＭＳ Ｐゴシック" charset="-128"/>
              </a:rPr>
            </a:br>
            <a:r>
              <a:rPr lang="hu-HU" sz="2400" dirty="0" smtClean="0">
                <a:ea typeface="ＭＳ Ｐゴシック" charset="-128"/>
                <a:cs typeface="ＭＳ Ｐゴシック" charset="-128"/>
              </a:rPr>
              <a:t/>
            </a:r>
            <a:br>
              <a:rPr lang="hu-HU" sz="2400" dirty="0" smtClean="0">
                <a:ea typeface="ＭＳ Ｐゴシック" charset="-128"/>
                <a:cs typeface="ＭＳ Ｐゴシック" charset="-128"/>
              </a:rPr>
            </a:br>
            <a:r>
              <a:rPr lang="hu-HU" sz="2400" dirty="0" smtClean="0">
                <a:ea typeface="ＭＳ Ｐゴシック" charset="-128"/>
                <a:cs typeface="ＭＳ Ｐゴシック" charset="-128"/>
              </a:rPr>
              <a:t>To fix it, we need to calculate P(k) exactly, which we will do next using a rate equation based approach.</a:t>
            </a:r>
          </a:p>
        </p:txBody>
      </p:sp>
      <p:sp>
        <p:nvSpPr>
          <p:cNvPr id="3"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Tree>
    <p:extLst>
      <p:ext uri="{BB962C8B-B14F-4D97-AF65-F5344CB8AC3E}">
        <p14:creationId xmlns:p14="http://schemas.microsoft.com/office/powerpoint/2010/main" val="63250734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5"/>
          <p:cNvGraphicFramePr>
            <a:graphicFrameLocks noChangeAspect="1"/>
          </p:cNvGraphicFramePr>
          <p:nvPr/>
        </p:nvGraphicFramePr>
        <p:xfrm>
          <a:off x="1127125" y="4305300"/>
          <a:ext cx="6045200" cy="542925"/>
        </p:xfrm>
        <a:graphic>
          <a:graphicData uri="http://schemas.openxmlformats.org/presentationml/2006/ole">
            <mc:AlternateContent xmlns:mc="http://schemas.openxmlformats.org/markup-compatibility/2006">
              <mc:Choice xmlns:v="urn:schemas-microsoft-com:vml" Requires="v">
                <p:oleObj spid="_x0000_s340020" name="Equation" r:id="rId3" imgW="3302000" imgH="355600" progId="Equation.3">
                  <p:embed/>
                </p:oleObj>
              </mc:Choice>
              <mc:Fallback>
                <p:oleObj name="Equation" r:id="rId3" imgW="33020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25" y="4305300"/>
                        <a:ext cx="60452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3" name="Object 3"/>
          <p:cNvGraphicFramePr>
            <a:graphicFrameLocks noChangeAspect="1"/>
          </p:cNvGraphicFramePr>
          <p:nvPr/>
        </p:nvGraphicFramePr>
        <p:xfrm>
          <a:off x="263525" y="765175"/>
          <a:ext cx="2278063" cy="250825"/>
        </p:xfrm>
        <a:graphic>
          <a:graphicData uri="http://schemas.openxmlformats.org/presentationml/2006/ole">
            <mc:AlternateContent xmlns:mc="http://schemas.openxmlformats.org/markup-compatibility/2006">
              <mc:Choice xmlns:v="urn:schemas-microsoft-com:vml" Requires="v">
                <p:oleObj spid="_x0000_s340021" name="Equation" r:id="rId5" imgW="1244600" imgH="165100" progId="Equation.3">
                  <p:embed/>
                </p:oleObj>
              </mc:Choice>
              <mc:Fallback>
                <p:oleObj name="Equation" r:id="rId5" imgW="12446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525" y="765175"/>
                        <a:ext cx="2278063" cy="250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9" name="TextBox 15"/>
          <p:cNvSpPr txBox="1">
            <a:spLocks noChangeArrowheads="1"/>
          </p:cNvSpPr>
          <p:nvPr/>
        </p:nvSpPr>
        <p:spPr bwMode="auto">
          <a:xfrm>
            <a:off x="2601913" y="746125"/>
            <a:ext cx="3417887" cy="307975"/>
          </a:xfrm>
          <a:prstGeom prst="rect">
            <a:avLst/>
          </a:prstGeom>
          <a:noFill/>
          <a:ln w="9525">
            <a:noFill/>
            <a:miter lim="800000"/>
            <a:headEnd/>
            <a:tailEnd/>
          </a:ln>
        </p:spPr>
        <p:txBody>
          <a:bodyPr wrap="none">
            <a:prstTxWarp prst="textNoShape">
              <a:avLst/>
            </a:prstTxWarp>
            <a:spAutoFit/>
          </a:bodyPr>
          <a:lstStyle/>
          <a:p>
            <a:r>
              <a:rPr lang="hu-HU" sz="1400">
                <a:latin typeface="Helvetica" pitchFamily="-84" charset="0"/>
                <a:ea typeface="Helvetica" pitchFamily="-84" charset="0"/>
                <a:cs typeface="Helvetica" pitchFamily="-84" charset="0"/>
              </a:rPr>
              <a:t>Number of nodes with degree </a:t>
            </a:r>
            <a:r>
              <a:rPr lang="hu-HU" sz="1400" i="1">
                <a:latin typeface="Helvetica" pitchFamily="-84" charset="0"/>
                <a:ea typeface="Helvetica" pitchFamily="-84" charset="0"/>
                <a:cs typeface="Helvetica" pitchFamily="-84" charset="0"/>
              </a:rPr>
              <a:t>k</a:t>
            </a:r>
            <a:r>
              <a:rPr lang="hu-HU" sz="1400">
                <a:latin typeface="Helvetica" pitchFamily="-84" charset="0"/>
                <a:ea typeface="Helvetica" pitchFamily="-84" charset="0"/>
                <a:cs typeface="Helvetica" pitchFamily="-84" charset="0"/>
              </a:rPr>
              <a:t> at time </a:t>
            </a:r>
            <a:r>
              <a:rPr lang="hu-HU" sz="1400" i="1">
                <a:latin typeface="Helvetica" pitchFamily="-84" charset="0"/>
                <a:ea typeface="Helvetica" pitchFamily="-84" charset="0"/>
                <a:cs typeface="Helvetica" pitchFamily="-84" charset="0"/>
              </a:rPr>
              <a:t>t</a:t>
            </a:r>
            <a:r>
              <a:rPr lang="hu-HU" sz="1400">
                <a:latin typeface="Helvetica" pitchFamily="-84" charset="0"/>
                <a:ea typeface="Helvetica" pitchFamily="-84" charset="0"/>
                <a:cs typeface="Helvetica" pitchFamily="-84" charset="0"/>
              </a:rPr>
              <a:t>.</a:t>
            </a:r>
          </a:p>
        </p:txBody>
      </p:sp>
      <p:graphicFrame>
        <p:nvGraphicFramePr>
          <p:cNvPr id="32772" name="Object 4"/>
          <p:cNvGraphicFramePr>
            <a:graphicFrameLocks noChangeAspect="1"/>
          </p:cNvGraphicFramePr>
          <p:nvPr/>
        </p:nvGraphicFramePr>
        <p:xfrm>
          <a:off x="3336925" y="3111500"/>
          <a:ext cx="1373188" cy="446088"/>
        </p:xfrm>
        <a:graphic>
          <a:graphicData uri="http://schemas.openxmlformats.org/presentationml/2006/ole">
            <mc:AlternateContent xmlns:mc="http://schemas.openxmlformats.org/markup-compatibility/2006">
              <mc:Choice xmlns:v="urn:schemas-microsoft-com:vml" Requires="v">
                <p:oleObj spid="_x0000_s340022" name="Equation" r:id="rId7" imgW="914400" imgH="355600" progId="Equation.3">
                  <p:embed/>
                </p:oleObj>
              </mc:Choice>
              <mc:Fallback>
                <p:oleObj name="Equation" r:id="rId7" imgW="914400" imgH="355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6925" y="3111500"/>
                        <a:ext cx="1373188"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8" name="TextBox 17"/>
          <p:cNvSpPr txBox="1">
            <a:spLocks noChangeArrowheads="1"/>
          </p:cNvSpPr>
          <p:nvPr/>
        </p:nvSpPr>
        <p:spPr bwMode="auto">
          <a:xfrm>
            <a:off x="95250" y="3060700"/>
            <a:ext cx="3127375" cy="522288"/>
          </a:xfrm>
          <a:prstGeom prst="rect">
            <a:avLst/>
          </a:prstGeom>
          <a:noFill/>
          <a:ln w="9525">
            <a:noFill/>
            <a:miter lim="800000"/>
            <a:headEnd/>
            <a:tailEnd/>
          </a:ln>
        </p:spPr>
        <p:txBody>
          <a:bodyPr>
            <a:prstTxWarp prst="textNoShape">
              <a:avLst/>
            </a:prstTxWarp>
            <a:spAutoFit/>
          </a:bodyPr>
          <a:lstStyle/>
          <a:p>
            <a:r>
              <a:rPr lang="hu-HU" sz="1400">
                <a:latin typeface="Helvetica" pitchFamily="-84" charset="0"/>
                <a:ea typeface="Helvetica" pitchFamily="-84" charset="0"/>
                <a:cs typeface="Helvetica" pitchFamily="-84" charset="0"/>
              </a:rPr>
              <a:t>Nr. of degree </a:t>
            </a:r>
            <a:r>
              <a:rPr lang="hu-HU" sz="1400" i="1">
                <a:latin typeface="Helvetica" pitchFamily="-84" charset="0"/>
                <a:ea typeface="Helvetica" pitchFamily="-84" charset="0"/>
                <a:cs typeface="Helvetica" pitchFamily="-84" charset="0"/>
              </a:rPr>
              <a:t>k-1</a:t>
            </a:r>
            <a:r>
              <a:rPr lang="hu-HU" sz="1400">
                <a:latin typeface="Helvetica" pitchFamily="-84" charset="0"/>
                <a:ea typeface="Helvetica" pitchFamily="-84" charset="0"/>
                <a:cs typeface="Helvetica" pitchFamily="-84" charset="0"/>
              </a:rPr>
              <a:t> nodes that acquire a new link, becoming degree </a:t>
            </a:r>
            <a:r>
              <a:rPr lang="hu-HU" sz="1400" i="1">
                <a:latin typeface="Helvetica" pitchFamily="-84" charset="0"/>
                <a:ea typeface="Helvetica" pitchFamily="-84" charset="0"/>
                <a:cs typeface="Helvetica" pitchFamily="-84" charset="0"/>
              </a:rPr>
              <a:t>k</a:t>
            </a:r>
          </a:p>
        </p:txBody>
      </p:sp>
      <p:graphicFrame>
        <p:nvGraphicFramePr>
          <p:cNvPr id="40965" name="Object 5"/>
          <p:cNvGraphicFramePr>
            <a:graphicFrameLocks noChangeAspect="1"/>
          </p:cNvGraphicFramePr>
          <p:nvPr/>
        </p:nvGraphicFramePr>
        <p:xfrm>
          <a:off x="263525" y="1492250"/>
          <a:ext cx="2025650" cy="612775"/>
        </p:xfrm>
        <a:graphic>
          <a:graphicData uri="http://schemas.openxmlformats.org/presentationml/2006/ole">
            <mc:AlternateContent xmlns:mc="http://schemas.openxmlformats.org/markup-compatibility/2006">
              <mc:Choice xmlns:v="urn:schemas-microsoft-com:vml" Requires="v">
                <p:oleObj spid="_x0000_s340023" name="Equation" r:id="rId9" imgW="1295400" imgH="469900" progId="Equation.3">
                  <p:embed/>
                </p:oleObj>
              </mc:Choice>
              <mc:Fallback>
                <p:oleObj name="Equation" r:id="rId9" imgW="1295400" imgH="469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525" y="1492250"/>
                        <a:ext cx="2025650"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Left Brace 22"/>
          <p:cNvSpPr/>
          <p:nvPr/>
        </p:nvSpPr>
        <p:spPr>
          <a:xfrm rot="16200000">
            <a:off x="6268244" y="2837656"/>
            <a:ext cx="298450" cy="541338"/>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2780" name="TextBox 23"/>
          <p:cNvSpPr txBox="1">
            <a:spLocks noChangeArrowheads="1"/>
          </p:cNvSpPr>
          <p:nvPr/>
        </p:nvSpPr>
        <p:spPr bwMode="auto">
          <a:xfrm>
            <a:off x="5789613" y="3208338"/>
            <a:ext cx="1262062" cy="461962"/>
          </a:xfrm>
          <a:prstGeom prst="rect">
            <a:avLst/>
          </a:prstGeom>
          <a:noFill/>
          <a:ln w="9525">
            <a:noFill/>
            <a:miter lim="800000"/>
            <a:headEnd/>
            <a:tailEnd/>
          </a:ln>
        </p:spPr>
        <p:txBody>
          <a:bodyPr>
            <a:prstTxWarp prst="textNoShape">
              <a:avLst/>
            </a:prstTxWarp>
            <a:spAutoFit/>
          </a:bodyPr>
          <a:lstStyle/>
          <a:p>
            <a:pPr algn="ctr"/>
            <a:r>
              <a:rPr lang="hu-HU" sz="1200">
                <a:latin typeface="Helvetica" pitchFamily="-84" charset="0"/>
                <a:ea typeface="Helvetica" pitchFamily="-84" charset="0"/>
                <a:cs typeface="Helvetica" pitchFamily="-84" charset="0"/>
              </a:rPr>
              <a:t>Preferential attachment</a:t>
            </a:r>
          </a:p>
        </p:txBody>
      </p:sp>
      <p:sp>
        <p:nvSpPr>
          <p:cNvPr id="40973" name="TextBox 25"/>
          <p:cNvSpPr txBox="1">
            <a:spLocks noChangeArrowheads="1"/>
          </p:cNvSpPr>
          <p:nvPr/>
        </p:nvSpPr>
        <p:spPr bwMode="auto">
          <a:xfrm>
            <a:off x="220663" y="1114425"/>
            <a:ext cx="8615362" cy="307975"/>
          </a:xfrm>
          <a:prstGeom prst="rect">
            <a:avLst/>
          </a:prstGeom>
          <a:noFill/>
          <a:ln w="9525">
            <a:noFill/>
            <a:miter lim="800000"/>
            <a:headEnd/>
            <a:tailEnd/>
          </a:ln>
        </p:spPr>
        <p:txBody>
          <a:bodyPr>
            <a:prstTxWarp prst="textNoShape">
              <a:avLst/>
            </a:prstTxWarp>
            <a:spAutoFit/>
          </a:bodyPr>
          <a:lstStyle/>
          <a:p>
            <a:r>
              <a:rPr lang="hu-HU" sz="1400">
                <a:latin typeface="Helvetica" pitchFamily="-84" charset="0"/>
                <a:ea typeface="Helvetica" pitchFamily="-84" charset="0"/>
                <a:cs typeface="Helvetica" pitchFamily="-84" charset="0"/>
              </a:rPr>
              <a:t>Since at each timestep we add one node, we have N=t (total number of nodes =number of timesteps)</a:t>
            </a:r>
          </a:p>
        </p:txBody>
      </p:sp>
      <p:sp>
        <p:nvSpPr>
          <p:cNvPr id="40974" name="TextBox 26"/>
          <p:cNvSpPr txBox="1">
            <a:spLocks noChangeArrowheads="1"/>
          </p:cNvSpPr>
          <p:nvPr/>
        </p:nvSpPr>
        <p:spPr bwMode="auto">
          <a:xfrm>
            <a:off x="2501900" y="1560513"/>
            <a:ext cx="6446838" cy="307975"/>
          </a:xfrm>
          <a:prstGeom prst="rect">
            <a:avLst/>
          </a:prstGeom>
          <a:noFill/>
          <a:ln w="9525">
            <a:noFill/>
            <a:miter lim="800000"/>
            <a:headEnd/>
            <a:tailEnd/>
          </a:ln>
        </p:spPr>
        <p:txBody>
          <a:bodyPr>
            <a:prstTxWarp prst="textNoShape">
              <a:avLst/>
            </a:prstTxWarp>
            <a:spAutoFit/>
          </a:bodyPr>
          <a:lstStyle/>
          <a:p>
            <a:r>
              <a:rPr lang="hu-HU" sz="1400" i="1">
                <a:latin typeface="Helvetica" pitchFamily="-84" charset="0"/>
                <a:ea typeface="Helvetica" pitchFamily="-84" charset="0"/>
                <a:cs typeface="Helvetica" pitchFamily="-84" charset="0"/>
              </a:rPr>
              <a:t>2m</a:t>
            </a:r>
            <a:r>
              <a:rPr lang="hu-HU" sz="1400">
                <a:latin typeface="Helvetica" pitchFamily="-84" charset="0"/>
                <a:ea typeface="Helvetica" pitchFamily="-84" charset="0"/>
                <a:cs typeface="Helvetica" pitchFamily="-84" charset="0"/>
              </a:rPr>
              <a:t>: each node adds </a:t>
            </a:r>
            <a:r>
              <a:rPr lang="hu-HU" sz="1400" i="1">
                <a:latin typeface="Helvetica" pitchFamily="-84" charset="0"/>
                <a:ea typeface="Helvetica" pitchFamily="-84" charset="0"/>
                <a:cs typeface="Helvetica" pitchFamily="-84" charset="0"/>
              </a:rPr>
              <a:t>m </a:t>
            </a:r>
            <a:r>
              <a:rPr lang="hu-HU" sz="1400">
                <a:latin typeface="Helvetica" pitchFamily="-84" charset="0"/>
                <a:ea typeface="Helvetica" pitchFamily="-84" charset="0"/>
                <a:cs typeface="Helvetica" pitchFamily="-84" charset="0"/>
              </a:rPr>
              <a:t>links, but each link contributed to the degree of 2 nodes </a:t>
            </a:r>
          </a:p>
        </p:txBody>
      </p:sp>
      <p:sp>
        <p:nvSpPr>
          <p:cNvPr id="32783" name="TextBox 27"/>
          <p:cNvSpPr txBox="1">
            <a:spLocks noChangeArrowheads="1"/>
          </p:cNvSpPr>
          <p:nvPr/>
        </p:nvSpPr>
        <p:spPr bwMode="auto">
          <a:xfrm>
            <a:off x="273050" y="2574925"/>
            <a:ext cx="6121400" cy="522288"/>
          </a:xfrm>
          <a:prstGeom prst="rect">
            <a:avLst/>
          </a:prstGeom>
          <a:noFill/>
          <a:ln w="9525">
            <a:noFill/>
            <a:miter lim="800000"/>
            <a:headEnd/>
            <a:tailEnd/>
          </a:ln>
        </p:spPr>
        <p:txBody>
          <a:bodyPr>
            <a:prstTxWarp prst="textNoShape">
              <a:avLst/>
            </a:prstTxWarp>
            <a:spAutoFit/>
          </a:bodyPr>
          <a:lstStyle/>
          <a:p>
            <a:r>
              <a:rPr lang="hu-HU" sz="1400">
                <a:latin typeface="Helvetica" pitchFamily="-84" charset="0"/>
                <a:ea typeface="Helvetica" pitchFamily="-84" charset="0"/>
                <a:cs typeface="Helvetica" pitchFamily="-84" charset="0"/>
              </a:rPr>
              <a:t>Number of links added to degree </a:t>
            </a:r>
            <a:r>
              <a:rPr lang="hu-HU" sz="1400" i="1">
                <a:latin typeface="Helvetica" pitchFamily="-84" charset="0"/>
                <a:ea typeface="Helvetica" pitchFamily="-84" charset="0"/>
                <a:cs typeface="Helvetica" pitchFamily="-84" charset="0"/>
              </a:rPr>
              <a:t>k</a:t>
            </a:r>
            <a:r>
              <a:rPr lang="hu-HU" sz="1400">
                <a:latin typeface="Helvetica" pitchFamily="-84" charset="0"/>
                <a:ea typeface="Helvetica" pitchFamily="-84" charset="0"/>
                <a:cs typeface="Helvetica" pitchFamily="-84" charset="0"/>
              </a:rPr>
              <a:t> nodes after the arrival of a new node:</a:t>
            </a:r>
          </a:p>
          <a:p>
            <a:endParaRPr lang="hu-HU" sz="1400"/>
          </a:p>
        </p:txBody>
      </p:sp>
      <p:graphicFrame>
        <p:nvGraphicFramePr>
          <p:cNvPr id="32774" name="Object 6"/>
          <p:cNvGraphicFramePr>
            <a:graphicFrameLocks noChangeAspect="1"/>
          </p:cNvGraphicFramePr>
          <p:nvPr/>
        </p:nvGraphicFramePr>
        <p:xfrm>
          <a:off x="6205538" y="2536825"/>
          <a:ext cx="2784475" cy="446088"/>
        </p:xfrm>
        <a:graphic>
          <a:graphicData uri="http://schemas.openxmlformats.org/presentationml/2006/ole">
            <mc:AlternateContent xmlns:mc="http://schemas.openxmlformats.org/markup-compatibility/2006">
              <mc:Choice xmlns:v="urn:schemas-microsoft-com:vml" Requires="v">
                <p:oleObj spid="_x0000_s340024" name="Equation" r:id="rId11" imgW="1854200" imgH="355600" progId="Equation.3">
                  <p:embed/>
                </p:oleObj>
              </mc:Choice>
              <mc:Fallback>
                <p:oleObj name="Equation" r:id="rId11" imgW="18542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05538" y="2536825"/>
                        <a:ext cx="2784475" cy="446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Left Brace 29"/>
          <p:cNvSpPr/>
          <p:nvPr/>
        </p:nvSpPr>
        <p:spPr>
          <a:xfrm rot="16200000">
            <a:off x="7743032" y="2867818"/>
            <a:ext cx="298450" cy="271463"/>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1" name="Left Brace 30"/>
          <p:cNvSpPr/>
          <p:nvPr/>
        </p:nvSpPr>
        <p:spPr>
          <a:xfrm rot="5400000">
            <a:off x="7052469" y="2209006"/>
            <a:ext cx="298450" cy="674688"/>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2786" name="TextBox 31"/>
          <p:cNvSpPr txBox="1">
            <a:spLocks noChangeArrowheads="1"/>
          </p:cNvSpPr>
          <p:nvPr/>
        </p:nvSpPr>
        <p:spPr bwMode="auto">
          <a:xfrm>
            <a:off x="6567488" y="1993900"/>
            <a:ext cx="1262062" cy="461963"/>
          </a:xfrm>
          <a:prstGeom prst="rect">
            <a:avLst/>
          </a:prstGeom>
          <a:noFill/>
          <a:ln w="9525">
            <a:noFill/>
            <a:miter lim="800000"/>
            <a:headEnd/>
            <a:tailEnd/>
          </a:ln>
        </p:spPr>
        <p:txBody>
          <a:bodyPr>
            <a:prstTxWarp prst="textNoShape">
              <a:avLst/>
            </a:prstTxWarp>
            <a:spAutoFit/>
          </a:bodyPr>
          <a:lstStyle/>
          <a:p>
            <a:pPr algn="ctr"/>
            <a:r>
              <a:rPr lang="hu-HU" sz="1200">
                <a:latin typeface="Helvetica" pitchFamily="-84" charset="0"/>
                <a:ea typeface="Helvetica" pitchFamily="-84" charset="0"/>
                <a:cs typeface="Helvetica" pitchFamily="-84" charset="0"/>
              </a:rPr>
              <a:t>Total number of k-nodes</a:t>
            </a:r>
          </a:p>
        </p:txBody>
      </p:sp>
      <p:sp>
        <p:nvSpPr>
          <p:cNvPr id="32787" name="TextBox 32"/>
          <p:cNvSpPr txBox="1">
            <a:spLocks noChangeArrowheads="1"/>
          </p:cNvSpPr>
          <p:nvPr/>
        </p:nvSpPr>
        <p:spPr bwMode="auto">
          <a:xfrm>
            <a:off x="7264400" y="3082925"/>
            <a:ext cx="1262063" cy="646113"/>
          </a:xfrm>
          <a:prstGeom prst="rect">
            <a:avLst/>
          </a:prstGeom>
          <a:noFill/>
          <a:ln w="9525">
            <a:noFill/>
            <a:miter lim="800000"/>
            <a:headEnd/>
            <a:tailEnd/>
          </a:ln>
        </p:spPr>
        <p:txBody>
          <a:bodyPr>
            <a:prstTxWarp prst="textNoShape">
              <a:avLst/>
            </a:prstTxWarp>
            <a:spAutoFit/>
          </a:bodyPr>
          <a:lstStyle/>
          <a:p>
            <a:pPr algn="ctr"/>
            <a:r>
              <a:rPr lang="hu-HU" sz="1200">
                <a:latin typeface="Helvetica" pitchFamily="-84" charset="0"/>
                <a:ea typeface="Helvetica" pitchFamily="-84" charset="0"/>
                <a:cs typeface="Helvetica" pitchFamily="-84" charset="0"/>
              </a:rPr>
              <a:t>New node adds m new links to other nodes</a:t>
            </a:r>
          </a:p>
        </p:txBody>
      </p:sp>
      <p:graphicFrame>
        <p:nvGraphicFramePr>
          <p:cNvPr id="32775" name="Object 7"/>
          <p:cNvGraphicFramePr>
            <a:graphicFrameLocks noChangeAspect="1"/>
          </p:cNvGraphicFramePr>
          <p:nvPr/>
        </p:nvGraphicFramePr>
        <p:xfrm>
          <a:off x="3476625" y="3748088"/>
          <a:ext cx="801688" cy="446087"/>
        </p:xfrm>
        <a:graphic>
          <a:graphicData uri="http://schemas.openxmlformats.org/presentationml/2006/ole">
            <mc:AlternateContent xmlns:mc="http://schemas.openxmlformats.org/markup-compatibility/2006">
              <mc:Choice xmlns:v="urn:schemas-microsoft-com:vml" Requires="v">
                <p:oleObj spid="_x0000_s340025" name="Equation" r:id="rId13" imgW="533400" imgH="355600" progId="Equation.DSMT4">
                  <p:embed/>
                </p:oleObj>
              </mc:Choice>
              <mc:Fallback>
                <p:oleObj name="Equation" r:id="rId13" imgW="533400" imgH="355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76625" y="3748088"/>
                        <a:ext cx="801688"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8" name="TextBox 34"/>
          <p:cNvSpPr txBox="1">
            <a:spLocks noChangeArrowheads="1"/>
          </p:cNvSpPr>
          <p:nvPr/>
        </p:nvSpPr>
        <p:spPr bwMode="auto">
          <a:xfrm>
            <a:off x="95250" y="3722688"/>
            <a:ext cx="3127375" cy="522287"/>
          </a:xfrm>
          <a:prstGeom prst="rect">
            <a:avLst/>
          </a:prstGeom>
          <a:noFill/>
          <a:ln w="9525">
            <a:noFill/>
            <a:miter lim="800000"/>
            <a:headEnd/>
            <a:tailEnd/>
          </a:ln>
        </p:spPr>
        <p:txBody>
          <a:bodyPr>
            <a:prstTxWarp prst="textNoShape">
              <a:avLst/>
            </a:prstTxWarp>
            <a:spAutoFit/>
          </a:bodyPr>
          <a:lstStyle/>
          <a:p>
            <a:r>
              <a:rPr lang="hu-HU" sz="1400">
                <a:latin typeface="Helvetica" pitchFamily="-84" charset="0"/>
                <a:ea typeface="Helvetica" pitchFamily="-84" charset="0"/>
                <a:cs typeface="Helvetica" pitchFamily="-84" charset="0"/>
              </a:rPr>
              <a:t>Nr. of degree</a:t>
            </a:r>
            <a:r>
              <a:rPr lang="hu-HU" sz="1400" i="1">
                <a:latin typeface="Helvetica" pitchFamily="-84" charset="0"/>
                <a:ea typeface="Helvetica" pitchFamily="-84" charset="0"/>
                <a:cs typeface="Helvetica" pitchFamily="-84" charset="0"/>
              </a:rPr>
              <a:t> k </a:t>
            </a:r>
            <a:r>
              <a:rPr lang="hu-HU" sz="1400">
                <a:latin typeface="Helvetica" pitchFamily="-84" charset="0"/>
                <a:ea typeface="Helvetica" pitchFamily="-84" charset="0"/>
                <a:cs typeface="Helvetica" pitchFamily="-84" charset="0"/>
              </a:rPr>
              <a:t>nodes that acquire a new link, becoming degree </a:t>
            </a:r>
            <a:r>
              <a:rPr lang="hu-HU" sz="1400" i="1">
                <a:latin typeface="Helvetica" pitchFamily="-84" charset="0"/>
                <a:ea typeface="Helvetica" pitchFamily="-84" charset="0"/>
                <a:cs typeface="Helvetica" pitchFamily="-84" charset="0"/>
              </a:rPr>
              <a:t>k+1</a:t>
            </a:r>
          </a:p>
        </p:txBody>
      </p:sp>
      <p:sp>
        <p:nvSpPr>
          <p:cNvPr id="36" name="Left Brace 35"/>
          <p:cNvSpPr/>
          <p:nvPr/>
        </p:nvSpPr>
        <p:spPr>
          <a:xfrm rot="16200000">
            <a:off x="1852613" y="3995737"/>
            <a:ext cx="298450" cy="1749425"/>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7" name="Left Brace 36"/>
          <p:cNvSpPr/>
          <p:nvPr/>
        </p:nvSpPr>
        <p:spPr>
          <a:xfrm rot="16200000">
            <a:off x="3499644" y="4368006"/>
            <a:ext cx="298450" cy="985838"/>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8" name="Left Brace 37"/>
          <p:cNvSpPr/>
          <p:nvPr/>
        </p:nvSpPr>
        <p:spPr>
          <a:xfrm rot="16200000">
            <a:off x="6545263" y="4344987"/>
            <a:ext cx="298450" cy="1050925"/>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9" name="Left Brace 38"/>
          <p:cNvSpPr/>
          <p:nvPr/>
        </p:nvSpPr>
        <p:spPr>
          <a:xfrm rot="16200000">
            <a:off x="4997450" y="4089400"/>
            <a:ext cx="298450" cy="1562100"/>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2793" name="TextBox 39"/>
          <p:cNvSpPr txBox="1">
            <a:spLocks noChangeArrowheads="1"/>
          </p:cNvSpPr>
          <p:nvPr/>
        </p:nvSpPr>
        <p:spPr bwMode="auto">
          <a:xfrm>
            <a:off x="895350" y="5019675"/>
            <a:ext cx="1625600" cy="276225"/>
          </a:xfrm>
          <a:prstGeom prst="rect">
            <a:avLst/>
          </a:prstGeom>
          <a:noFill/>
          <a:ln w="9525">
            <a:noFill/>
            <a:miter lim="800000"/>
            <a:headEnd/>
            <a:tailEnd/>
          </a:ln>
        </p:spPr>
        <p:txBody>
          <a:bodyPr wrap="none">
            <a:prstTxWarp prst="textNoShape">
              <a:avLst/>
            </a:prstTxWarp>
            <a:spAutoFit/>
          </a:bodyPr>
          <a:lstStyle/>
          <a:p>
            <a:r>
              <a:rPr lang="hu-HU" sz="1200">
                <a:latin typeface="Helvetica" pitchFamily="-84" charset="0"/>
                <a:ea typeface="Helvetica" pitchFamily="-84" charset="0"/>
                <a:cs typeface="Helvetica" pitchFamily="-84" charset="0"/>
              </a:rPr>
              <a:t># k-nodes at time t+1</a:t>
            </a:r>
          </a:p>
        </p:txBody>
      </p:sp>
      <p:sp>
        <p:nvSpPr>
          <p:cNvPr id="32794" name="TextBox 40"/>
          <p:cNvSpPr txBox="1">
            <a:spLocks noChangeArrowheads="1"/>
          </p:cNvSpPr>
          <p:nvPr/>
        </p:nvSpPr>
        <p:spPr bwMode="auto">
          <a:xfrm>
            <a:off x="3127375" y="5010150"/>
            <a:ext cx="969963" cy="461963"/>
          </a:xfrm>
          <a:prstGeom prst="rect">
            <a:avLst/>
          </a:prstGeom>
          <a:noFill/>
          <a:ln w="9525">
            <a:noFill/>
            <a:miter lim="800000"/>
            <a:headEnd/>
            <a:tailEnd/>
          </a:ln>
        </p:spPr>
        <p:txBody>
          <a:bodyPr>
            <a:prstTxWarp prst="textNoShape">
              <a:avLst/>
            </a:prstTxWarp>
            <a:spAutoFit/>
          </a:bodyPr>
          <a:lstStyle/>
          <a:p>
            <a:pPr algn="ctr"/>
            <a:r>
              <a:rPr lang="hu-HU" sz="1200">
                <a:latin typeface="Helvetica" pitchFamily="-84" charset="0"/>
                <a:ea typeface="Helvetica" pitchFamily="-84" charset="0"/>
                <a:cs typeface="Helvetica" pitchFamily="-84" charset="0"/>
              </a:rPr>
              <a:t># k-nodes at time t</a:t>
            </a:r>
          </a:p>
        </p:txBody>
      </p:sp>
      <p:sp>
        <p:nvSpPr>
          <p:cNvPr id="32795" name="TextBox 41"/>
          <p:cNvSpPr txBox="1">
            <a:spLocks noChangeArrowheads="1"/>
          </p:cNvSpPr>
          <p:nvPr/>
        </p:nvSpPr>
        <p:spPr bwMode="auto">
          <a:xfrm>
            <a:off x="4506913" y="4979988"/>
            <a:ext cx="1295400" cy="646112"/>
          </a:xfrm>
          <a:prstGeom prst="rect">
            <a:avLst/>
          </a:prstGeom>
          <a:noFill/>
          <a:ln w="9525">
            <a:noFill/>
            <a:miter lim="800000"/>
            <a:headEnd/>
            <a:tailEnd/>
          </a:ln>
        </p:spPr>
        <p:txBody>
          <a:bodyPr>
            <a:prstTxWarp prst="textNoShape">
              <a:avLst/>
            </a:prstTxWarp>
            <a:spAutoFit/>
          </a:bodyPr>
          <a:lstStyle/>
          <a:p>
            <a:pPr algn="ctr"/>
            <a:r>
              <a:rPr lang="hu-HU" sz="1200">
                <a:latin typeface="Helvetica" pitchFamily="-84" charset="0"/>
                <a:ea typeface="Helvetica" pitchFamily="-84" charset="0"/>
                <a:cs typeface="Helvetica" pitchFamily="-84" charset="0"/>
              </a:rPr>
              <a:t>Gain of  k-nodes via</a:t>
            </a:r>
          </a:p>
          <a:p>
            <a:pPr algn="ctr"/>
            <a:r>
              <a:rPr lang="hu-HU" sz="1200">
                <a:latin typeface="Helvetica" pitchFamily="-84" charset="0"/>
                <a:ea typeface="Helvetica" pitchFamily="-84" charset="0"/>
                <a:cs typeface="Helvetica" pitchFamily="-84" charset="0"/>
              </a:rPr>
              <a:t>k-1</a:t>
            </a:r>
            <a:r>
              <a:rPr lang="en-US" sz="1200">
                <a:latin typeface="Helvetica" pitchFamily="-84" charset="0"/>
                <a:ea typeface="Helvetica" pitchFamily="-84" charset="0"/>
                <a:cs typeface="Helvetica" pitchFamily="-84" charset="0"/>
                <a:sym typeface="Wingdings" pitchFamily="-84" charset="2"/>
              </a:rPr>
              <a:t></a:t>
            </a:r>
            <a:r>
              <a:rPr lang="hu-HU" sz="1200">
                <a:latin typeface="Helvetica" pitchFamily="-84" charset="0"/>
                <a:ea typeface="Helvetica" pitchFamily="-84" charset="0"/>
                <a:cs typeface="Helvetica" pitchFamily="-84" charset="0"/>
              </a:rPr>
              <a:t> k</a:t>
            </a:r>
          </a:p>
        </p:txBody>
      </p:sp>
      <p:sp>
        <p:nvSpPr>
          <p:cNvPr id="32796" name="TextBox 42"/>
          <p:cNvSpPr txBox="1">
            <a:spLocks noChangeArrowheads="1"/>
          </p:cNvSpPr>
          <p:nvPr/>
        </p:nvSpPr>
        <p:spPr bwMode="auto">
          <a:xfrm>
            <a:off x="6116638" y="4957763"/>
            <a:ext cx="1152525" cy="646112"/>
          </a:xfrm>
          <a:prstGeom prst="rect">
            <a:avLst/>
          </a:prstGeom>
          <a:noFill/>
          <a:ln w="9525">
            <a:noFill/>
            <a:miter lim="800000"/>
            <a:headEnd/>
            <a:tailEnd/>
          </a:ln>
        </p:spPr>
        <p:txBody>
          <a:bodyPr>
            <a:prstTxWarp prst="textNoShape">
              <a:avLst/>
            </a:prstTxWarp>
            <a:spAutoFit/>
          </a:bodyPr>
          <a:lstStyle/>
          <a:p>
            <a:pPr algn="ctr"/>
            <a:r>
              <a:rPr lang="hu-HU" sz="1200">
                <a:latin typeface="Helvetica" pitchFamily="-84" charset="0"/>
                <a:ea typeface="Helvetica" pitchFamily="-84" charset="0"/>
                <a:cs typeface="Helvetica" pitchFamily="-84" charset="0"/>
              </a:rPr>
              <a:t>Loss  of  k-nodes via</a:t>
            </a:r>
          </a:p>
          <a:p>
            <a:pPr algn="ctr"/>
            <a:r>
              <a:rPr lang="hu-HU" sz="1200">
                <a:latin typeface="Helvetica" pitchFamily="-84" charset="0"/>
                <a:ea typeface="Helvetica" pitchFamily="-84" charset="0"/>
                <a:cs typeface="Helvetica" pitchFamily="-84" charset="0"/>
                <a:sym typeface="Wingdings" pitchFamily="-84" charset="2"/>
              </a:rPr>
              <a:t>k</a:t>
            </a:r>
            <a:r>
              <a:rPr lang="en-US" sz="1200">
                <a:latin typeface="Helvetica" pitchFamily="-84" charset="0"/>
                <a:ea typeface="Helvetica" pitchFamily="-84" charset="0"/>
                <a:cs typeface="Helvetica" pitchFamily="-84" charset="0"/>
                <a:sym typeface="Wingdings" pitchFamily="-84" charset="2"/>
              </a:rPr>
              <a:t></a:t>
            </a:r>
            <a:r>
              <a:rPr lang="hu-HU" sz="1200">
                <a:latin typeface="Helvetica" pitchFamily="-84" charset="0"/>
                <a:ea typeface="Helvetica" pitchFamily="-84" charset="0"/>
                <a:cs typeface="Helvetica" pitchFamily="-84" charset="0"/>
              </a:rPr>
              <a:t> k+1</a:t>
            </a:r>
          </a:p>
        </p:txBody>
      </p:sp>
      <p:sp>
        <p:nvSpPr>
          <p:cNvPr id="4098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MFT - Degree Distribution: Rate Equation</a:t>
            </a:r>
          </a:p>
          <a:p>
            <a:pPr>
              <a:spcBef>
                <a:spcPct val="20000"/>
              </a:spcBef>
            </a:pPr>
            <a:r>
              <a:rPr lang="en-US" sz="2000" b="1">
                <a:solidFill>
                  <a:schemeClr val="bg1"/>
                </a:solidFill>
                <a:latin typeface="Helvetica" pitchFamily="-84" charset="0"/>
                <a:ea typeface="Helvetica" pitchFamily="-84" charset="0"/>
                <a:cs typeface="Helvetica" pitchFamily="-84" charset="0"/>
              </a:rPr>
              <a:t> </a:t>
            </a:r>
          </a:p>
        </p:txBody>
      </p:sp>
    </p:spTree>
    <p:extLst>
      <p:ext uri="{BB962C8B-B14F-4D97-AF65-F5344CB8AC3E}">
        <p14:creationId xmlns:p14="http://schemas.microsoft.com/office/powerpoint/2010/main" val="2768270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7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7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7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7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7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7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79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79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7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8" grpId="0"/>
      <p:bldP spid="23" grpId="0" animBg="1"/>
      <p:bldP spid="32780" grpId="0"/>
      <p:bldP spid="32783" grpId="0"/>
      <p:bldP spid="30" grpId="0" animBg="1"/>
      <p:bldP spid="31" grpId="0" animBg="1"/>
      <p:bldP spid="32786" grpId="0"/>
      <p:bldP spid="32787" grpId="0"/>
      <p:bldP spid="32788" grpId="0"/>
      <p:bldP spid="36" grpId="0" animBg="1"/>
      <p:bldP spid="37" grpId="0" animBg="1"/>
      <p:bldP spid="38" grpId="0" animBg="1"/>
      <p:bldP spid="39" grpId="0" animBg="1"/>
      <p:bldP spid="32793" grpId="0"/>
      <p:bldP spid="32794" grpId="0"/>
      <p:bldP spid="32795" grpId="0"/>
      <p:bldP spid="3279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5"/>
          <p:cNvGraphicFramePr>
            <a:graphicFrameLocks noChangeAspect="1"/>
          </p:cNvGraphicFramePr>
          <p:nvPr/>
        </p:nvGraphicFramePr>
        <p:xfrm>
          <a:off x="1054100" y="3525838"/>
          <a:ext cx="5207000" cy="542925"/>
        </p:xfrm>
        <a:graphic>
          <a:graphicData uri="http://schemas.openxmlformats.org/presentationml/2006/ole">
            <mc:AlternateContent xmlns:mc="http://schemas.openxmlformats.org/markup-compatibility/2006">
              <mc:Choice xmlns:v="urn:schemas-microsoft-com:vml" Requires="v">
                <p:oleObj spid="_x0000_s341010" name="Equation" r:id="rId3" imgW="2844800" imgH="355600" progId="Equation.3">
                  <p:embed/>
                </p:oleObj>
              </mc:Choice>
              <mc:Fallback>
                <p:oleObj name="Equation" r:id="rId3" imgW="28448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3525838"/>
                        <a:ext cx="52070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88" name="Text Box 13"/>
          <p:cNvSpPr txBox="1">
            <a:spLocks noChangeArrowheads="1"/>
          </p:cNvSpPr>
          <p:nvPr/>
        </p:nvSpPr>
        <p:spPr bwMode="auto">
          <a:xfrm>
            <a:off x="2076450" y="6640513"/>
            <a:ext cx="7010400" cy="369887"/>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84" charset="0"/>
                <a:ea typeface="Arial" pitchFamily="-84" charset="0"/>
                <a:cs typeface="Arial" pitchFamily="-84" charset="0"/>
              </a:rPr>
              <a:t>A.-L.Barabási, R. Albert and H. Jeong, </a:t>
            </a:r>
            <a:r>
              <a:rPr lang="en-US" i="1">
                <a:solidFill>
                  <a:srgbClr val="000000"/>
                </a:solidFill>
                <a:latin typeface="Times New Roman" pitchFamily="-84" charset="0"/>
                <a:ea typeface="Arial" pitchFamily="-84" charset="0"/>
                <a:cs typeface="Arial" pitchFamily="-84" charset="0"/>
              </a:rPr>
              <a:t>Physica </a:t>
            </a:r>
            <a:r>
              <a:rPr lang="en-US">
                <a:solidFill>
                  <a:srgbClr val="000000"/>
                </a:solidFill>
                <a:latin typeface="Times New Roman" pitchFamily="-84" charset="0"/>
                <a:ea typeface="Arial" pitchFamily="-84" charset="0"/>
                <a:cs typeface="Arial" pitchFamily="-84" charset="0"/>
              </a:rPr>
              <a:t>A </a:t>
            </a:r>
            <a:r>
              <a:rPr lang="en-US" b="1">
                <a:solidFill>
                  <a:srgbClr val="000000"/>
                </a:solidFill>
                <a:latin typeface="Times New Roman" pitchFamily="-84" charset="0"/>
                <a:ea typeface="Arial" pitchFamily="-84" charset="0"/>
                <a:cs typeface="Arial" pitchFamily="-84" charset="0"/>
              </a:rPr>
              <a:t>272,</a:t>
            </a:r>
            <a:r>
              <a:rPr lang="en-US">
                <a:solidFill>
                  <a:srgbClr val="000000"/>
                </a:solidFill>
                <a:latin typeface="Times New Roman" pitchFamily="-84" charset="0"/>
                <a:ea typeface="Arial" pitchFamily="-84" charset="0"/>
                <a:cs typeface="Arial" pitchFamily="-84" charset="0"/>
              </a:rPr>
              <a:t> 173 (1999)</a:t>
            </a:r>
          </a:p>
        </p:txBody>
      </p:sp>
      <p:sp>
        <p:nvSpPr>
          <p:cNvPr id="36" name="Left Brace 35"/>
          <p:cNvSpPr/>
          <p:nvPr/>
        </p:nvSpPr>
        <p:spPr>
          <a:xfrm rot="16200000">
            <a:off x="1869282" y="3215481"/>
            <a:ext cx="296862" cy="1749425"/>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7" name="Left Brace 36"/>
          <p:cNvSpPr/>
          <p:nvPr/>
        </p:nvSpPr>
        <p:spPr>
          <a:xfrm rot="16200000">
            <a:off x="3516313" y="3586162"/>
            <a:ext cx="298450" cy="987425"/>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8" name="Left Brace 37"/>
          <p:cNvSpPr/>
          <p:nvPr/>
        </p:nvSpPr>
        <p:spPr>
          <a:xfrm rot="16200000">
            <a:off x="5506244" y="3652044"/>
            <a:ext cx="296863" cy="1050925"/>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9" name="Left Brace 38"/>
          <p:cNvSpPr/>
          <p:nvPr/>
        </p:nvSpPr>
        <p:spPr>
          <a:xfrm rot="16200000">
            <a:off x="4535488" y="3787775"/>
            <a:ext cx="296862" cy="604838"/>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33801" name="TextBox 39"/>
          <p:cNvSpPr txBox="1">
            <a:spLocks noChangeArrowheads="1"/>
          </p:cNvSpPr>
          <p:nvPr/>
        </p:nvSpPr>
        <p:spPr bwMode="auto">
          <a:xfrm>
            <a:off x="912813" y="4238625"/>
            <a:ext cx="1925637" cy="307975"/>
          </a:xfrm>
          <a:prstGeom prst="rect">
            <a:avLst/>
          </a:prstGeom>
          <a:noFill/>
          <a:ln w="9525">
            <a:noFill/>
            <a:miter lim="800000"/>
            <a:headEnd/>
            <a:tailEnd/>
          </a:ln>
        </p:spPr>
        <p:txBody>
          <a:bodyPr wrap="none">
            <a:prstTxWarp prst="textNoShape">
              <a:avLst/>
            </a:prstTxWarp>
            <a:spAutoFit/>
          </a:bodyPr>
          <a:lstStyle/>
          <a:p>
            <a:r>
              <a:rPr lang="hu-HU" sz="1400">
                <a:latin typeface="Helvetica" pitchFamily="-84" charset="0"/>
                <a:ea typeface="Helvetica" pitchFamily="-84" charset="0"/>
                <a:cs typeface="Helvetica" pitchFamily="-84" charset="0"/>
              </a:rPr>
              <a:t># m-nodes at time t+1</a:t>
            </a:r>
          </a:p>
        </p:txBody>
      </p:sp>
      <p:sp>
        <p:nvSpPr>
          <p:cNvPr id="33802" name="TextBox 40"/>
          <p:cNvSpPr txBox="1">
            <a:spLocks noChangeArrowheads="1"/>
          </p:cNvSpPr>
          <p:nvPr/>
        </p:nvSpPr>
        <p:spPr bwMode="auto">
          <a:xfrm>
            <a:off x="3143250" y="4229100"/>
            <a:ext cx="969963" cy="738188"/>
          </a:xfrm>
          <a:prstGeom prst="rect">
            <a:avLst/>
          </a:prstGeom>
          <a:noFill/>
          <a:ln w="9525">
            <a:noFill/>
            <a:miter lim="800000"/>
            <a:headEnd/>
            <a:tailEnd/>
          </a:ln>
        </p:spPr>
        <p:txBody>
          <a:bodyPr>
            <a:prstTxWarp prst="textNoShape">
              <a:avLst/>
            </a:prstTxWarp>
            <a:spAutoFit/>
          </a:bodyPr>
          <a:lstStyle/>
          <a:p>
            <a:pPr algn="ctr"/>
            <a:r>
              <a:rPr lang="hu-HU" sz="1400">
                <a:latin typeface="Helvetica" pitchFamily="-84" charset="0"/>
                <a:ea typeface="Helvetica" pitchFamily="-84" charset="0"/>
                <a:cs typeface="Helvetica" pitchFamily="-84" charset="0"/>
              </a:rPr>
              <a:t># m-nodes at time t</a:t>
            </a:r>
          </a:p>
        </p:txBody>
      </p:sp>
      <p:sp>
        <p:nvSpPr>
          <p:cNvPr id="33803" name="TextBox 41"/>
          <p:cNvSpPr txBox="1">
            <a:spLocks noChangeArrowheads="1"/>
          </p:cNvSpPr>
          <p:nvPr/>
        </p:nvSpPr>
        <p:spPr bwMode="auto">
          <a:xfrm>
            <a:off x="4027488" y="4268788"/>
            <a:ext cx="1346200" cy="738187"/>
          </a:xfrm>
          <a:prstGeom prst="rect">
            <a:avLst/>
          </a:prstGeom>
          <a:noFill/>
          <a:ln w="9525">
            <a:noFill/>
            <a:miter lim="800000"/>
            <a:headEnd/>
            <a:tailEnd/>
          </a:ln>
        </p:spPr>
        <p:txBody>
          <a:bodyPr>
            <a:prstTxWarp prst="textNoShape">
              <a:avLst/>
            </a:prstTxWarp>
            <a:spAutoFit/>
          </a:bodyPr>
          <a:lstStyle/>
          <a:p>
            <a:pPr algn="ctr"/>
            <a:r>
              <a:rPr lang="hu-HU" sz="1400">
                <a:latin typeface="Helvetica" pitchFamily="-84" charset="0"/>
                <a:ea typeface="Helvetica" pitchFamily="-84" charset="0"/>
                <a:cs typeface="Helvetica" pitchFamily="-84" charset="0"/>
              </a:rPr>
              <a:t>Add one </a:t>
            </a:r>
          </a:p>
          <a:p>
            <a:pPr algn="ctr"/>
            <a:r>
              <a:rPr lang="hu-HU" sz="1400">
                <a:latin typeface="Helvetica" pitchFamily="-84" charset="0"/>
                <a:ea typeface="Helvetica" pitchFamily="-84" charset="0"/>
                <a:cs typeface="Helvetica" pitchFamily="-84" charset="0"/>
              </a:rPr>
              <a:t>m-degeree node</a:t>
            </a:r>
          </a:p>
        </p:txBody>
      </p:sp>
      <p:sp>
        <p:nvSpPr>
          <p:cNvPr id="33804" name="TextBox 42"/>
          <p:cNvSpPr txBox="1">
            <a:spLocks noChangeArrowheads="1"/>
          </p:cNvSpPr>
          <p:nvPr/>
        </p:nvSpPr>
        <p:spPr bwMode="auto">
          <a:xfrm>
            <a:off x="5176838" y="4325938"/>
            <a:ext cx="1344612" cy="739775"/>
          </a:xfrm>
          <a:prstGeom prst="rect">
            <a:avLst/>
          </a:prstGeom>
          <a:noFill/>
          <a:ln w="9525">
            <a:noFill/>
            <a:miter lim="800000"/>
            <a:headEnd/>
            <a:tailEnd/>
          </a:ln>
        </p:spPr>
        <p:txBody>
          <a:bodyPr>
            <a:prstTxWarp prst="textNoShape">
              <a:avLst/>
            </a:prstTxWarp>
            <a:spAutoFit/>
          </a:bodyPr>
          <a:lstStyle/>
          <a:p>
            <a:pPr algn="ctr"/>
            <a:r>
              <a:rPr lang="hu-HU" sz="1400">
                <a:latin typeface="Helvetica" pitchFamily="-84" charset="0"/>
                <a:ea typeface="Helvetica" pitchFamily="-84" charset="0"/>
                <a:cs typeface="Helvetica" pitchFamily="-84" charset="0"/>
              </a:rPr>
              <a:t>Loss  of an </a:t>
            </a:r>
          </a:p>
          <a:p>
            <a:pPr algn="ctr"/>
            <a:r>
              <a:rPr lang="hu-HU" sz="1400">
                <a:latin typeface="Helvetica" pitchFamily="-84" charset="0"/>
                <a:ea typeface="Helvetica" pitchFamily="-84" charset="0"/>
                <a:cs typeface="Helvetica" pitchFamily="-84" charset="0"/>
              </a:rPr>
              <a:t>  m-node via</a:t>
            </a:r>
          </a:p>
          <a:p>
            <a:pPr algn="ctr"/>
            <a:r>
              <a:rPr lang="hu-HU" sz="1400">
                <a:latin typeface="Helvetica" pitchFamily="-84" charset="0"/>
                <a:ea typeface="Helvetica" pitchFamily="-84" charset="0"/>
                <a:cs typeface="Helvetica" pitchFamily="-84" charset="0"/>
                <a:sym typeface="Wingdings" pitchFamily="-84" charset="2"/>
              </a:rPr>
              <a:t>m</a:t>
            </a:r>
            <a:r>
              <a:rPr lang="en-US" sz="1400">
                <a:latin typeface="Helvetica" pitchFamily="-84" charset="0"/>
                <a:ea typeface="Helvetica" pitchFamily="-84" charset="0"/>
                <a:cs typeface="Helvetica" pitchFamily="-84" charset="0"/>
                <a:sym typeface="Wingdings" pitchFamily="-84" charset="2"/>
              </a:rPr>
              <a:t></a:t>
            </a:r>
            <a:r>
              <a:rPr lang="hu-HU" sz="1400">
                <a:latin typeface="Helvetica" pitchFamily="-84" charset="0"/>
                <a:ea typeface="Helvetica" pitchFamily="-84" charset="0"/>
                <a:cs typeface="Helvetica" pitchFamily="-84" charset="0"/>
              </a:rPr>
              <a:t> m+1</a:t>
            </a:r>
          </a:p>
        </p:txBody>
      </p:sp>
      <p:sp>
        <p:nvSpPr>
          <p:cNvPr id="33805" name="TextBox 43"/>
          <p:cNvSpPr txBox="1">
            <a:spLocks noChangeArrowheads="1"/>
          </p:cNvSpPr>
          <p:nvPr/>
        </p:nvSpPr>
        <p:spPr bwMode="auto">
          <a:xfrm>
            <a:off x="161925" y="2660650"/>
            <a:ext cx="8905875" cy="646113"/>
          </a:xfrm>
          <a:prstGeom prst="rect">
            <a:avLst/>
          </a:prstGeom>
          <a:noFill/>
          <a:ln w="9525">
            <a:noFill/>
            <a:miter lim="800000"/>
            <a:headEnd/>
            <a:tailEnd/>
          </a:ln>
        </p:spPr>
        <p:txBody>
          <a:bodyPr>
            <a:prstTxWarp prst="textNoShape">
              <a:avLst/>
            </a:prstTxWarp>
            <a:spAutoFit/>
          </a:bodyPr>
          <a:lstStyle/>
          <a:p>
            <a:r>
              <a:rPr lang="hu-HU">
                <a:latin typeface="Helvetica" pitchFamily="-84" charset="0"/>
                <a:ea typeface="Helvetica" pitchFamily="-84" charset="0"/>
                <a:cs typeface="Helvetica" pitchFamily="-84" charset="0"/>
              </a:rPr>
              <a:t>We do not have </a:t>
            </a:r>
            <a:r>
              <a:rPr lang="hu-HU" i="1">
                <a:latin typeface="Helvetica" pitchFamily="-84" charset="0"/>
                <a:ea typeface="Helvetica" pitchFamily="-84" charset="0"/>
                <a:cs typeface="Helvetica" pitchFamily="-84" charset="0"/>
              </a:rPr>
              <a:t>k=0,1,...,m-1 </a:t>
            </a:r>
            <a:r>
              <a:rPr lang="hu-HU">
                <a:latin typeface="Helvetica" pitchFamily="-84" charset="0"/>
                <a:ea typeface="Helvetica" pitchFamily="-84" charset="0"/>
                <a:cs typeface="Helvetica" pitchFamily="-84" charset="0"/>
              </a:rPr>
              <a:t>nodes in the network (each node arrives with degree </a:t>
            </a:r>
            <a:r>
              <a:rPr lang="hu-HU" i="1">
                <a:latin typeface="Helvetica" pitchFamily="-84" charset="0"/>
                <a:ea typeface="Helvetica" pitchFamily="-84" charset="0"/>
                <a:cs typeface="Helvetica" pitchFamily="-84" charset="0"/>
              </a:rPr>
              <a:t>m</a:t>
            </a:r>
            <a:r>
              <a:rPr lang="hu-HU">
                <a:latin typeface="Helvetica" pitchFamily="-84" charset="0"/>
                <a:ea typeface="Helvetica" pitchFamily="-84" charset="0"/>
                <a:cs typeface="Helvetica" pitchFamily="-84" charset="0"/>
              </a:rPr>
              <a:t>)</a:t>
            </a:r>
          </a:p>
          <a:p>
            <a:r>
              <a:rPr lang="en-US">
                <a:latin typeface="Helvetica" pitchFamily="-84" charset="0"/>
                <a:ea typeface="Helvetica" pitchFamily="-84" charset="0"/>
                <a:cs typeface="Helvetica" pitchFamily="-84" charset="0"/>
                <a:sym typeface="Wingdings" pitchFamily="-84" charset="2"/>
              </a:rPr>
              <a:t> We need a separate equation for degree </a:t>
            </a:r>
            <a:r>
              <a:rPr lang="en-US" i="1">
                <a:latin typeface="Helvetica" pitchFamily="-84" charset="0"/>
                <a:ea typeface="Helvetica" pitchFamily="-84" charset="0"/>
                <a:cs typeface="Helvetica" pitchFamily="-84" charset="0"/>
                <a:sym typeface="Wingdings" pitchFamily="-84" charset="2"/>
              </a:rPr>
              <a:t>m </a:t>
            </a:r>
            <a:r>
              <a:rPr lang="en-US">
                <a:latin typeface="Helvetica" pitchFamily="-84" charset="0"/>
                <a:ea typeface="Helvetica" pitchFamily="-84" charset="0"/>
                <a:cs typeface="Helvetica" pitchFamily="-84" charset="0"/>
                <a:sym typeface="Wingdings" pitchFamily="-84" charset="2"/>
              </a:rPr>
              <a:t>modes</a:t>
            </a:r>
            <a:endParaRPr lang="hu-HU">
              <a:latin typeface="Helvetica" pitchFamily="-84" charset="0"/>
              <a:ea typeface="Helvetica" pitchFamily="-84" charset="0"/>
              <a:cs typeface="Helvetica" pitchFamily="-84" charset="0"/>
            </a:endParaRPr>
          </a:p>
        </p:txBody>
      </p:sp>
      <p:graphicFrame>
        <p:nvGraphicFramePr>
          <p:cNvPr id="41987" name="Object 3"/>
          <p:cNvGraphicFramePr>
            <a:graphicFrameLocks noChangeAspect="1"/>
          </p:cNvGraphicFramePr>
          <p:nvPr/>
        </p:nvGraphicFramePr>
        <p:xfrm>
          <a:off x="1111250" y="1131888"/>
          <a:ext cx="6045200" cy="542925"/>
        </p:xfrm>
        <a:graphic>
          <a:graphicData uri="http://schemas.openxmlformats.org/presentationml/2006/ole">
            <mc:AlternateContent xmlns:mc="http://schemas.openxmlformats.org/markup-compatibility/2006">
              <mc:Choice xmlns:v="urn:schemas-microsoft-com:vml" Requires="v">
                <p:oleObj spid="_x0000_s341011" name="Equation" r:id="rId5" imgW="3302000" imgH="355600" progId="Equation.DSMT4">
                  <p:embed/>
                </p:oleObj>
              </mc:Choice>
              <mc:Fallback>
                <p:oleObj name="Equation" r:id="rId5" imgW="3302000" imgH="355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1250" y="1131888"/>
                        <a:ext cx="60452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Left Brace 45"/>
          <p:cNvSpPr/>
          <p:nvPr/>
        </p:nvSpPr>
        <p:spPr>
          <a:xfrm rot="16200000">
            <a:off x="1836738" y="822325"/>
            <a:ext cx="298450" cy="1749425"/>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47" name="Left Brace 46"/>
          <p:cNvSpPr/>
          <p:nvPr/>
        </p:nvSpPr>
        <p:spPr>
          <a:xfrm rot="16200000">
            <a:off x="3483769" y="1194594"/>
            <a:ext cx="298450" cy="985838"/>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48" name="Left Brace 47"/>
          <p:cNvSpPr/>
          <p:nvPr/>
        </p:nvSpPr>
        <p:spPr>
          <a:xfrm rot="16200000">
            <a:off x="6530182" y="1172369"/>
            <a:ext cx="298450" cy="1049337"/>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49" name="Left Brace 48"/>
          <p:cNvSpPr/>
          <p:nvPr/>
        </p:nvSpPr>
        <p:spPr>
          <a:xfrm rot="16200000">
            <a:off x="4981575" y="915988"/>
            <a:ext cx="298450" cy="1562100"/>
          </a:xfrm>
          <a:prstGeom prst="leftBrace">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hu-HU"/>
          </a:p>
        </p:txBody>
      </p:sp>
      <p:sp>
        <p:nvSpPr>
          <p:cNvPr id="42002" name="TextBox 49"/>
          <p:cNvSpPr txBox="1">
            <a:spLocks noChangeArrowheads="1"/>
          </p:cNvSpPr>
          <p:nvPr/>
        </p:nvSpPr>
        <p:spPr bwMode="auto">
          <a:xfrm>
            <a:off x="879475" y="1846263"/>
            <a:ext cx="1866900" cy="307975"/>
          </a:xfrm>
          <a:prstGeom prst="rect">
            <a:avLst/>
          </a:prstGeom>
          <a:noFill/>
          <a:ln w="9525">
            <a:noFill/>
            <a:miter lim="800000"/>
            <a:headEnd/>
            <a:tailEnd/>
          </a:ln>
        </p:spPr>
        <p:txBody>
          <a:bodyPr wrap="none">
            <a:prstTxWarp prst="textNoShape">
              <a:avLst/>
            </a:prstTxWarp>
            <a:spAutoFit/>
          </a:bodyPr>
          <a:lstStyle/>
          <a:p>
            <a:r>
              <a:rPr lang="hu-HU" sz="1400">
                <a:latin typeface="Helvetica" pitchFamily="-84" charset="0"/>
                <a:ea typeface="Helvetica" pitchFamily="-84" charset="0"/>
                <a:cs typeface="Helvetica" pitchFamily="-84" charset="0"/>
              </a:rPr>
              <a:t># k-nodes at time t+1</a:t>
            </a:r>
          </a:p>
        </p:txBody>
      </p:sp>
      <p:sp>
        <p:nvSpPr>
          <p:cNvPr id="42003" name="TextBox 50"/>
          <p:cNvSpPr txBox="1">
            <a:spLocks noChangeArrowheads="1"/>
          </p:cNvSpPr>
          <p:nvPr/>
        </p:nvSpPr>
        <p:spPr bwMode="auto">
          <a:xfrm>
            <a:off x="3111500" y="1836738"/>
            <a:ext cx="969963" cy="522287"/>
          </a:xfrm>
          <a:prstGeom prst="rect">
            <a:avLst/>
          </a:prstGeom>
          <a:noFill/>
          <a:ln w="9525">
            <a:noFill/>
            <a:miter lim="800000"/>
            <a:headEnd/>
            <a:tailEnd/>
          </a:ln>
        </p:spPr>
        <p:txBody>
          <a:bodyPr>
            <a:prstTxWarp prst="textNoShape">
              <a:avLst/>
            </a:prstTxWarp>
            <a:spAutoFit/>
          </a:bodyPr>
          <a:lstStyle/>
          <a:p>
            <a:pPr algn="ctr"/>
            <a:r>
              <a:rPr lang="hu-HU" sz="1400">
                <a:latin typeface="Helvetica" pitchFamily="-84" charset="0"/>
                <a:ea typeface="Helvetica" pitchFamily="-84" charset="0"/>
                <a:cs typeface="Helvetica" pitchFamily="-84" charset="0"/>
              </a:rPr>
              <a:t># k-nodes at time t</a:t>
            </a:r>
          </a:p>
        </p:txBody>
      </p:sp>
      <p:sp>
        <p:nvSpPr>
          <p:cNvPr id="42004" name="TextBox 51"/>
          <p:cNvSpPr txBox="1">
            <a:spLocks noChangeArrowheads="1"/>
          </p:cNvSpPr>
          <p:nvPr/>
        </p:nvSpPr>
        <p:spPr bwMode="auto">
          <a:xfrm>
            <a:off x="4478338" y="1806575"/>
            <a:ext cx="1346200" cy="739775"/>
          </a:xfrm>
          <a:prstGeom prst="rect">
            <a:avLst/>
          </a:prstGeom>
          <a:noFill/>
          <a:ln w="9525">
            <a:noFill/>
            <a:miter lim="800000"/>
            <a:headEnd/>
            <a:tailEnd/>
          </a:ln>
        </p:spPr>
        <p:txBody>
          <a:bodyPr>
            <a:prstTxWarp prst="textNoShape">
              <a:avLst/>
            </a:prstTxWarp>
            <a:spAutoFit/>
          </a:bodyPr>
          <a:lstStyle/>
          <a:p>
            <a:pPr algn="ctr"/>
            <a:r>
              <a:rPr lang="hu-HU" sz="1400">
                <a:latin typeface="Helvetica" pitchFamily="-84" charset="0"/>
                <a:ea typeface="Helvetica" pitchFamily="-84" charset="0"/>
                <a:cs typeface="Helvetica" pitchFamily="-84" charset="0"/>
              </a:rPr>
              <a:t>Gain of  k-nodes via</a:t>
            </a:r>
          </a:p>
          <a:p>
            <a:pPr algn="ctr"/>
            <a:r>
              <a:rPr lang="hu-HU" sz="1400">
                <a:latin typeface="Helvetica" pitchFamily="-84" charset="0"/>
                <a:ea typeface="Helvetica" pitchFamily="-84" charset="0"/>
                <a:cs typeface="Helvetica" pitchFamily="-84" charset="0"/>
              </a:rPr>
              <a:t>k-1</a:t>
            </a:r>
            <a:r>
              <a:rPr lang="en-US" sz="1400">
                <a:latin typeface="Helvetica" pitchFamily="-84" charset="0"/>
                <a:ea typeface="Helvetica" pitchFamily="-84" charset="0"/>
                <a:cs typeface="Helvetica" pitchFamily="-84" charset="0"/>
                <a:sym typeface="Wingdings" pitchFamily="-84" charset="2"/>
              </a:rPr>
              <a:t></a:t>
            </a:r>
            <a:r>
              <a:rPr lang="hu-HU" sz="1400">
                <a:latin typeface="Helvetica" pitchFamily="-84" charset="0"/>
                <a:ea typeface="Helvetica" pitchFamily="-84" charset="0"/>
                <a:cs typeface="Helvetica" pitchFamily="-84" charset="0"/>
              </a:rPr>
              <a:t> k</a:t>
            </a:r>
          </a:p>
        </p:txBody>
      </p:sp>
      <p:sp>
        <p:nvSpPr>
          <p:cNvPr id="42005" name="TextBox 52"/>
          <p:cNvSpPr txBox="1">
            <a:spLocks noChangeArrowheads="1"/>
          </p:cNvSpPr>
          <p:nvPr/>
        </p:nvSpPr>
        <p:spPr bwMode="auto">
          <a:xfrm>
            <a:off x="6003925" y="1784350"/>
            <a:ext cx="1346200" cy="738188"/>
          </a:xfrm>
          <a:prstGeom prst="rect">
            <a:avLst/>
          </a:prstGeom>
          <a:noFill/>
          <a:ln w="9525">
            <a:noFill/>
            <a:miter lim="800000"/>
            <a:headEnd/>
            <a:tailEnd/>
          </a:ln>
        </p:spPr>
        <p:txBody>
          <a:bodyPr>
            <a:prstTxWarp prst="textNoShape">
              <a:avLst/>
            </a:prstTxWarp>
            <a:spAutoFit/>
          </a:bodyPr>
          <a:lstStyle/>
          <a:p>
            <a:pPr algn="ctr"/>
            <a:r>
              <a:rPr lang="hu-HU" sz="1400">
                <a:latin typeface="Helvetica" pitchFamily="-84" charset="0"/>
                <a:ea typeface="Helvetica" pitchFamily="-84" charset="0"/>
                <a:cs typeface="Helvetica" pitchFamily="-84" charset="0"/>
              </a:rPr>
              <a:t>Loss  of  k-nodes via</a:t>
            </a:r>
          </a:p>
          <a:p>
            <a:pPr algn="ctr"/>
            <a:r>
              <a:rPr lang="hu-HU" sz="1400">
                <a:latin typeface="Helvetica" pitchFamily="-84" charset="0"/>
                <a:ea typeface="Helvetica" pitchFamily="-84" charset="0"/>
                <a:cs typeface="Helvetica" pitchFamily="-84" charset="0"/>
                <a:sym typeface="Wingdings" pitchFamily="-84" charset="2"/>
              </a:rPr>
              <a:t>k</a:t>
            </a:r>
            <a:r>
              <a:rPr lang="en-US" sz="1400">
                <a:latin typeface="Helvetica" pitchFamily="-84" charset="0"/>
                <a:ea typeface="Helvetica" pitchFamily="-84" charset="0"/>
                <a:cs typeface="Helvetica" pitchFamily="-84" charset="0"/>
                <a:sym typeface="Wingdings" pitchFamily="-84" charset="2"/>
              </a:rPr>
              <a:t></a:t>
            </a:r>
            <a:r>
              <a:rPr lang="hu-HU" sz="1400">
                <a:latin typeface="Helvetica" pitchFamily="-84" charset="0"/>
                <a:ea typeface="Helvetica" pitchFamily="-84" charset="0"/>
                <a:cs typeface="Helvetica" pitchFamily="-84" charset="0"/>
              </a:rPr>
              <a:t> k+1</a:t>
            </a:r>
          </a:p>
        </p:txBody>
      </p:sp>
      <p:sp>
        <p:nvSpPr>
          <p:cNvPr id="24"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42007"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MFT - Degree Distribution: Rate Equation</a:t>
            </a:r>
          </a:p>
          <a:p>
            <a:pPr>
              <a:spcBef>
                <a:spcPct val="20000"/>
              </a:spcBef>
            </a:pPr>
            <a:r>
              <a:rPr lang="en-US" sz="2000" b="1">
                <a:solidFill>
                  <a:schemeClr val="bg1"/>
                </a:solidFill>
                <a:latin typeface="Helvetica" pitchFamily="-84" charset="0"/>
                <a:ea typeface="Helvetica" pitchFamily="-84" charset="0"/>
                <a:cs typeface="Helvetica" pitchFamily="-84" charset="0"/>
              </a:rPr>
              <a:t> </a:t>
            </a:r>
          </a:p>
        </p:txBody>
      </p:sp>
    </p:spTree>
    <p:extLst>
      <p:ext uri="{BB962C8B-B14F-4D97-AF65-F5344CB8AC3E}">
        <p14:creationId xmlns:p14="http://schemas.microsoft.com/office/powerpoint/2010/main" val="3516169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8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8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80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80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33801" grpId="0"/>
      <p:bldP spid="33802" grpId="0"/>
      <p:bldP spid="33803" grpId="0"/>
      <p:bldP spid="33804" grpId="0"/>
      <p:bldP spid="338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5"/>
          <p:cNvGraphicFramePr>
            <a:graphicFrameLocks noChangeAspect="1"/>
          </p:cNvGraphicFramePr>
          <p:nvPr/>
        </p:nvGraphicFramePr>
        <p:xfrm>
          <a:off x="319088" y="1504950"/>
          <a:ext cx="5207000" cy="542925"/>
        </p:xfrm>
        <a:graphic>
          <a:graphicData uri="http://schemas.openxmlformats.org/presentationml/2006/ole">
            <mc:AlternateContent xmlns:mc="http://schemas.openxmlformats.org/markup-compatibility/2006">
              <mc:Choice xmlns:v="urn:schemas-microsoft-com:vml" Requires="v">
                <p:oleObj spid="_x0000_s342076" name="Equation" r:id="rId3" imgW="2844800" imgH="355600" progId="Equation.3">
                  <p:embed/>
                </p:oleObj>
              </mc:Choice>
              <mc:Fallback>
                <p:oleObj name="Equation" r:id="rId3" imgW="28448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1504950"/>
                        <a:ext cx="52070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8" name="Text Box 13"/>
          <p:cNvSpPr txBox="1">
            <a:spLocks noChangeArrowheads="1"/>
          </p:cNvSpPr>
          <p:nvPr/>
        </p:nvSpPr>
        <p:spPr bwMode="auto">
          <a:xfrm>
            <a:off x="2076450" y="6640513"/>
            <a:ext cx="7010400" cy="369887"/>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84" charset="0"/>
                <a:ea typeface="Arial" pitchFamily="-84" charset="0"/>
                <a:cs typeface="Arial" pitchFamily="-84" charset="0"/>
              </a:rPr>
              <a:t>A.-L.Barabási, R. Albert and H. Jeong, </a:t>
            </a:r>
            <a:r>
              <a:rPr lang="en-US" i="1">
                <a:solidFill>
                  <a:srgbClr val="000000"/>
                </a:solidFill>
                <a:latin typeface="Times New Roman" pitchFamily="-84" charset="0"/>
                <a:ea typeface="Arial" pitchFamily="-84" charset="0"/>
                <a:cs typeface="Arial" pitchFamily="-84" charset="0"/>
              </a:rPr>
              <a:t>Physica </a:t>
            </a:r>
            <a:r>
              <a:rPr lang="en-US">
                <a:solidFill>
                  <a:srgbClr val="000000"/>
                </a:solidFill>
                <a:latin typeface="Times New Roman" pitchFamily="-84" charset="0"/>
                <a:ea typeface="Arial" pitchFamily="-84" charset="0"/>
                <a:cs typeface="Arial" pitchFamily="-84" charset="0"/>
              </a:rPr>
              <a:t>A </a:t>
            </a:r>
            <a:r>
              <a:rPr lang="en-US" b="1">
                <a:solidFill>
                  <a:srgbClr val="000000"/>
                </a:solidFill>
                <a:latin typeface="Times New Roman" pitchFamily="-84" charset="0"/>
                <a:ea typeface="Arial" pitchFamily="-84" charset="0"/>
                <a:cs typeface="Arial" pitchFamily="-84" charset="0"/>
              </a:rPr>
              <a:t>272,</a:t>
            </a:r>
            <a:r>
              <a:rPr lang="en-US">
                <a:solidFill>
                  <a:srgbClr val="000000"/>
                </a:solidFill>
                <a:latin typeface="Times New Roman" pitchFamily="-84" charset="0"/>
                <a:ea typeface="Arial" pitchFamily="-84" charset="0"/>
                <a:cs typeface="Arial" pitchFamily="-84" charset="0"/>
              </a:rPr>
              <a:t> 173 (1999)</a:t>
            </a:r>
          </a:p>
        </p:txBody>
      </p:sp>
      <p:graphicFrame>
        <p:nvGraphicFramePr>
          <p:cNvPr id="43011" name="Object 3"/>
          <p:cNvGraphicFramePr>
            <a:graphicFrameLocks noChangeAspect="1"/>
          </p:cNvGraphicFramePr>
          <p:nvPr/>
        </p:nvGraphicFramePr>
        <p:xfrm>
          <a:off x="319088" y="860425"/>
          <a:ext cx="6045200" cy="542925"/>
        </p:xfrm>
        <a:graphic>
          <a:graphicData uri="http://schemas.openxmlformats.org/presentationml/2006/ole">
            <mc:AlternateContent xmlns:mc="http://schemas.openxmlformats.org/markup-compatibility/2006">
              <mc:Choice xmlns:v="urn:schemas-microsoft-com:vml" Requires="v">
                <p:oleObj spid="_x0000_s342077" name="Equation" r:id="rId5" imgW="3302000" imgH="355600" progId="Equation.3">
                  <p:embed/>
                </p:oleObj>
              </mc:Choice>
              <mc:Fallback>
                <p:oleObj name="Equation" r:id="rId5" imgW="33020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088" y="860425"/>
                        <a:ext cx="60452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9" name="TextBox 23"/>
          <p:cNvSpPr txBox="1">
            <a:spLocks noChangeArrowheads="1"/>
          </p:cNvSpPr>
          <p:nvPr/>
        </p:nvSpPr>
        <p:spPr bwMode="auto">
          <a:xfrm>
            <a:off x="6994525" y="938213"/>
            <a:ext cx="633413" cy="369887"/>
          </a:xfrm>
          <a:prstGeom prst="rect">
            <a:avLst/>
          </a:prstGeom>
          <a:noFill/>
          <a:ln w="9525">
            <a:noFill/>
            <a:miter lim="800000"/>
            <a:headEnd/>
            <a:tailEnd/>
          </a:ln>
        </p:spPr>
        <p:txBody>
          <a:bodyPr wrap="none">
            <a:prstTxWarp prst="textNoShape">
              <a:avLst/>
            </a:prstTxWarp>
            <a:spAutoFit/>
          </a:bodyPr>
          <a:lstStyle/>
          <a:p>
            <a:r>
              <a:rPr lang="hu-HU">
                <a:latin typeface="Helvetica" pitchFamily="-84" charset="0"/>
                <a:ea typeface="Helvetica" pitchFamily="-84" charset="0"/>
                <a:cs typeface="Helvetica" pitchFamily="-84" charset="0"/>
              </a:rPr>
              <a:t>k&gt;m</a:t>
            </a:r>
          </a:p>
        </p:txBody>
      </p:sp>
      <p:sp>
        <p:nvSpPr>
          <p:cNvPr id="43020" name="TextBox 24"/>
          <p:cNvSpPr txBox="1">
            <a:spLocks noChangeArrowheads="1"/>
          </p:cNvSpPr>
          <p:nvPr/>
        </p:nvSpPr>
        <p:spPr bwMode="auto">
          <a:xfrm>
            <a:off x="319088" y="2341563"/>
            <a:ext cx="8291512" cy="368300"/>
          </a:xfrm>
          <a:prstGeom prst="rect">
            <a:avLst/>
          </a:prstGeom>
          <a:noFill/>
          <a:ln w="9525">
            <a:noFill/>
            <a:miter lim="800000"/>
            <a:headEnd/>
            <a:tailEnd/>
          </a:ln>
        </p:spPr>
        <p:txBody>
          <a:bodyPr wrap="none">
            <a:prstTxWarp prst="textNoShape">
              <a:avLst/>
            </a:prstTxWarp>
            <a:spAutoFit/>
          </a:bodyPr>
          <a:lstStyle/>
          <a:p>
            <a:r>
              <a:rPr lang="hu-HU">
                <a:latin typeface="Helvetica" pitchFamily="-84" charset="0"/>
                <a:ea typeface="Helvetica" pitchFamily="-84" charset="0"/>
                <a:cs typeface="Helvetica" pitchFamily="-84" charset="0"/>
              </a:rPr>
              <a:t>We assume that there is a stationary state in the N=t</a:t>
            </a:r>
            <a:r>
              <a:rPr lang="en-US">
                <a:latin typeface="Helvetica" pitchFamily="-84" charset="0"/>
                <a:ea typeface="Helvetica" pitchFamily="-84" charset="0"/>
                <a:cs typeface="Helvetica" pitchFamily="-84" charset="0"/>
                <a:sym typeface="Wingdings" pitchFamily="-84" charset="2"/>
              </a:rPr>
              <a:t>∞ limit, when P(k,∞)=P(k)</a:t>
            </a:r>
            <a:endParaRPr lang="hu-HU">
              <a:latin typeface="Helvetica" pitchFamily="-84" charset="0"/>
              <a:ea typeface="Helvetica" pitchFamily="-84" charset="0"/>
              <a:cs typeface="Helvetica" pitchFamily="-84" charset="0"/>
            </a:endParaRPr>
          </a:p>
        </p:txBody>
      </p:sp>
      <p:graphicFrame>
        <p:nvGraphicFramePr>
          <p:cNvPr id="43012" name="Object 4"/>
          <p:cNvGraphicFramePr>
            <a:graphicFrameLocks noChangeAspect="1"/>
          </p:cNvGraphicFramePr>
          <p:nvPr/>
        </p:nvGraphicFramePr>
        <p:xfrm>
          <a:off x="319088" y="3130550"/>
          <a:ext cx="8580437" cy="252413"/>
        </p:xfrm>
        <a:graphic>
          <a:graphicData uri="http://schemas.openxmlformats.org/presentationml/2006/ole">
            <mc:AlternateContent xmlns:mc="http://schemas.openxmlformats.org/markup-compatibility/2006">
              <mc:Choice xmlns:v="urn:schemas-microsoft-com:vml" Requires="v">
                <p:oleObj spid="_x0000_s342078" name="Equation" r:id="rId7" imgW="4686300" imgH="165100" progId="Equation.3">
                  <p:embed/>
                </p:oleObj>
              </mc:Choice>
              <mc:Fallback>
                <p:oleObj name="Equation" r:id="rId7" imgW="4686300" imgH="165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088" y="3130550"/>
                        <a:ext cx="8580437" cy="25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21" name="TextBox 27"/>
          <p:cNvSpPr txBox="1">
            <a:spLocks noChangeArrowheads="1"/>
          </p:cNvSpPr>
          <p:nvPr/>
        </p:nvSpPr>
        <p:spPr bwMode="auto">
          <a:xfrm>
            <a:off x="319088" y="938213"/>
            <a:ext cx="3001962" cy="369887"/>
          </a:xfrm>
          <a:prstGeom prst="rect">
            <a:avLst/>
          </a:prstGeom>
          <a:solidFill>
            <a:srgbClr val="FF0000">
              <a:alpha val="23137"/>
            </a:srgbClr>
          </a:solidFill>
          <a:ln w="9525">
            <a:noFill/>
            <a:miter lim="800000"/>
            <a:headEnd/>
            <a:tailEnd/>
          </a:ln>
        </p:spPr>
        <p:txBody>
          <a:bodyPr>
            <a:prstTxWarp prst="textNoShape">
              <a:avLst/>
            </a:prstTxWarp>
            <a:spAutoFit/>
          </a:bodyPr>
          <a:lstStyle/>
          <a:p>
            <a:endParaRPr lang="hu-HU"/>
          </a:p>
        </p:txBody>
      </p:sp>
      <p:sp>
        <p:nvSpPr>
          <p:cNvPr id="43022" name="TextBox 29"/>
          <p:cNvSpPr txBox="1">
            <a:spLocks noChangeArrowheads="1"/>
          </p:cNvSpPr>
          <p:nvPr/>
        </p:nvSpPr>
        <p:spPr bwMode="auto">
          <a:xfrm>
            <a:off x="349250" y="3090863"/>
            <a:ext cx="8580438" cy="369887"/>
          </a:xfrm>
          <a:prstGeom prst="rect">
            <a:avLst/>
          </a:prstGeom>
          <a:solidFill>
            <a:srgbClr val="FF0000">
              <a:alpha val="23137"/>
            </a:srgbClr>
          </a:solidFill>
          <a:ln w="9525">
            <a:noFill/>
            <a:miter lim="800000"/>
            <a:headEnd/>
            <a:tailEnd/>
          </a:ln>
        </p:spPr>
        <p:txBody>
          <a:bodyPr>
            <a:prstTxWarp prst="textNoShape">
              <a:avLst/>
            </a:prstTxWarp>
            <a:spAutoFit/>
          </a:bodyPr>
          <a:lstStyle/>
          <a:p>
            <a:endParaRPr lang="hu-HU"/>
          </a:p>
        </p:txBody>
      </p:sp>
      <p:graphicFrame>
        <p:nvGraphicFramePr>
          <p:cNvPr id="43013" name="Object 5"/>
          <p:cNvGraphicFramePr>
            <a:graphicFrameLocks noChangeAspect="1"/>
          </p:cNvGraphicFramePr>
          <p:nvPr/>
        </p:nvGraphicFramePr>
        <p:xfrm>
          <a:off x="319088" y="3617913"/>
          <a:ext cx="4092575" cy="231775"/>
        </p:xfrm>
        <a:graphic>
          <a:graphicData uri="http://schemas.openxmlformats.org/presentationml/2006/ole">
            <mc:AlternateContent xmlns:mc="http://schemas.openxmlformats.org/markup-compatibility/2006">
              <mc:Choice xmlns:v="urn:schemas-microsoft-com:vml" Requires="v">
                <p:oleObj spid="_x0000_s342079" name="Equation" r:id="rId9" imgW="2235200" imgH="152400" progId="Equation.3">
                  <p:embed/>
                </p:oleObj>
              </mc:Choice>
              <mc:Fallback>
                <p:oleObj name="Equation" r:id="rId9" imgW="2235200" imgH="152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088" y="3617913"/>
                        <a:ext cx="4092575" cy="23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4" name="Object 6"/>
          <p:cNvGraphicFramePr>
            <a:graphicFrameLocks noChangeAspect="1"/>
          </p:cNvGraphicFramePr>
          <p:nvPr/>
        </p:nvGraphicFramePr>
        <p:xfrm>
          <a:off x="430213" y="4154488"/>
          <a:ext cx="3325812" cy="542925"/>
        </p:xfrm>
        <a:graphic>
          <a:graphicData uri="http://schemas.openxmlformats.org/presentationml/2006/ole">
            <mc:AlternateContent xmlns:mc="http://schemas.openxmlformats.org/markup-compatibility/2006">
              <mc:Choice xmlns:v="urn:schemas-microsoft-com:vml" Requires="v">
                <p:oleObj spid="_x0000_s342080" name="Equation" r:id="rId11" imgW="1816100" imgH="355600" progId="Equation.3">
                  <p:embed/>
                </p:oleObj>
              </mc:Choice>
              <mc:Fallback>
                <p:oleObj name="Equation" r:id="rId11" imgW="18161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213" y="4154488"/>
                        <a:ext cx="3325812"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5" name="Object 7"/>
          <p:cNvGraphicFramePr>
            <a:graphicFrameLocks noChangeAspect="1"/>
          </p:cNvGraphicFramePr>
          <p:nvPr/>
        </p:nvGraphicFramePr>
        <p:xfrm>
          <a:off x="430213" y="4752975"/>
          <a:ext cx="2187575" cy="542925"/>
        </p:xfrm>
        <a:graphic>
          <a:graphicData uri="http://schemas.openxmlformats.org/presentationml/2006/ole">
            <mc:AlternateContent xmlns:mc="http://schemas.openxmlformats.org/markup-compatibility/2006">
              <mc:Choice xmlns:v="urn:schemas-microsoft-com:vml" Requires="v">
                <p:oleObj spid="_x0000_s342081" name="Equation" r:id="rId13" imgW="1193800" imgH="355600" progId="Equation.3">
                  <p:embed/>
                </p:oleObj>
              </mc:Choice>
              <mc:Fallback>
                <p:oleObj name="Equation" r:id="rId13" imgW="1193800" imgH="355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213" y="4752975"/>
                        <a:ext cx="2187575"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6" name="Object 8"/>
          <p:cNvGraphicFramePr>
            <a:graphicFrameLocks noChangeAspect="1"/>
          </p:cNvGraphicFramePr>
          <p:nvPr/>
        </p:nvGraphicFramePr>
        <p:xfrm>
          <a:off x="5543550" y="4154488"/>
          <a:ext cx="2349500" cy="542925"/>
        </p:xfrm>
        <a:graphic>
          <a:graphicData uri="http://schemas.openxmlformats.org/presentationml/2006/ole">
            <mc:AlternateContent xmlns:mc="http://schemas.openxmlformats.org/markup-compatibility/2006">
              <mc:Choice xmlns:v="urn:schemas-microsoft-com:vml" Requires="v">
                <p:oleObj spid="_x0000_s342082" name="Equation" r:id="rId15" imgW="1282700" imgH="355600" progId="Equation.3">
                  <p:embed/>
                </p:oleObj>
              </mc:Choice>
              <mc:Fallback>
                <p:oleObj name="Equation" r:id="rId15" imgW="1282700" imgH="355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43550" y="4154488"/>
                        <a:ext cx="23495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7" name="Object 9"/>
          <p:cNvGraphicFramePr>
            <a:graphicFrameLocks noChangeAspect="1"/>
          </p:cNvGraphicFramePr>
          <p:nvPr/>
        </p:nvGraphicFramePr>
        <p:xfrm>
          <a:off x="5534025" y="4697413"/>
          <a:ext cx="1581150" cy="542925"/>
        </p:xfrm>
        <a:graphic>
          <a:graphicData uri="http://schemas.openxmlformats.org/presentationml/2006/ole">
            <mc:AlternateContent xmlns:mc="http://schemas.openxmlformats.org/markup-compatibility/2006">
              <mc:Choice xmlns:v="urn:schemas-microsoft-com:vml" Requires="v">
                <p:oleObj spid="_x0000_s342083" name="Equation" r:id="rId17" imgW="863600" imgH="355600" progId="Equation.DSMT4">
                  <p:embed/>
                </p:oleObj>
              </mc:Choice>
              <mc:Fallback>
                <p:oleObj name="Equation" r:id="rId17" imgW="863600" imgH="355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34025" y="4697413"/>
                        <a:ext cx="158115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23" name="TextBox 53"/>
          <p:cNvSpPr txBox="1">
            <a:spLocks noChangeArrowheads="1"/>
          </p:cNvSpPr>
          <p:nvPr/>
        </p:nvSpPr>
        <p:spPr bwMode="auto">
          <a:xfrm>
            <a:off x="8382000" y="4273550"/>
            <a:ext cx="627063" cy="368300"/>
          </a:xfrm>
          <a:prstGeom prst="rect">
            <a:avLst/>
          </a:prstGeom>
          <a:noFill/>
          <a:ln w="9525">
            <a:noFill/>
            <a:miter lim="800000"/>
            <a:headEnd/>
            <a:tailEnd/>
          </a:ln>
        </p:spPr>
        <p:txBody>
          <a:bodyPr wrap="none">
            <a:prstTxWarp prst="textNoShape">
              <a:avLst/>
            </a:prstTxWarp>
            <a:spAutoFit/>
          </a:bodyPr>
          <a:lstStyle/>
          <a:p>
            <a:r>
              <a:rPr lang="hu-HU"/>
              <a:t>k&gt;m</a:t>
            </a:r>
          </a:p>
        </p:txBody>
      </p:sp>
      <p:sp>
        <p:nvSpPr>
          <p:cNvPr id="18"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43025"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MFT - Degree Distribution: Rate Equation</a:t>
            </a:r>
          </a:p>
          <a:p>
            <a:pPr>
              <a:spcBef>
                <a:spcPct val="20000"/>
              </a:spcBef>
            </a:pPr>
            <a:r>
              <a:rPr lang="en-US" sz="2000" b="1">
                <a:solidFill>
                  <a:schemeClr val="bg1"/>
                </a:solidFill>
                <a:latin typeface="Helvetica" pitchFamily="-84" charset="0"/>
                <a:ea typeface="Helvetica" pitchFamily="-84" charset="0"/>
                <a:cs typeface="Helvetica" pitchFamily="-84" charset="0"/>
              </a:rPr>
              <a:t> </a:t>
            </a:r>
          </a:p>
        </p:txBody>
      </p:sp>
    </p:spTree>
    <p:extLst>
      <p:ext uri="{BB962C8B-B14F-4D97-AF65-F5344CB8AC3E}">
        <p14:creationId xmlns:p14="http://schemas.microsoft.com/office/powerpoint/2010/main" val="8639913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2" name="Text Box 13"/>
          <p:cNvSpPr txBox="1">
            <a:spLocks noChangeArrowheads="1"/>
          </p:cNvSpPr>
          <p:nvPr/>
        </p:nvSpPr>
        <p:spPr bwMode="auto">
          <a:xfrm>
            <a:off x="2076450" y="6640513"/>
            <a:ext cx="7010400" cy="369887"/>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84" charset="0"/>
                <a:ea typeface="Arial" pitchFamily="-84" charset="0"/>
                <a:cs typeface="Arial" pitchFamily="-84" charset="0"/>
              </a:rPr>
              <a:t>A.-L.Barabási, R. Albert and H. Jeong, </a:t>
            </a:r>
            <a:r>
              <a:rPr lang="en-US" i="1">
                <a:solidFill>
                  <a:srgbClr val="000000"/>
                </a:solidFill>
                <a:latin typeface="Times New Roman" pitchFamily="-84" charset="0"/>
                <a:ea typeface="Arial" pitchFamily="-84" charset="0"/>
                <a:cs typeface="Arial" pitchFamily="-84" charset="0"/>
              </a:rPr>
              <a:t>Physica </a:t>
            </a:r>
            <a:r>
              <a:rPr lang="en-US">
                <a:solidFill>
                  <a:srgbClr val="000000"/>
                </a:solidFill>
                <a:latin typeface="Times New Roman" pitchFamily="-84" charset="0"/>
                <a:ea typeface="Arial" pitchFamily="-84" charset="0"/>
                <a:cs typeface="Arial" pitchFamily="-84" charset="0"/>
              </a:rPr>
              <a:t>A </a:t>
            </a:r>
            <a:r>
              <a:rPr lang="en-US" b="1">
                <a:solidFill>
                  <a:srgbClr val="000000"/>
                </a:solidFill>
                <a:latin typeface="Times New Roman" pitchFamily="-84" charset="0"/>
                <a:ea typeface="Arial" pitchFamily="-84" charset="0"/>
                <a:cs typeface="Arial" pitchFamily="-84" charset="0"/>
              </a:rPr>
              <a:t>272,</a:t>
            </a:r>
            <a:r>
              <a:rPr lang="en-US">
                <a:solidFill>
                  <a:srgbClr val="000000"/>
                </a:solidFill>
                <a:latin typeface="Times New Roman" pitchFamily="-84" charset="0"/>
                <a:ea typeface="Arial" pitchFamily="-84" charset="0"/>
                <a:cs typeface="Arial" pitchFamily="-84" charset="0"/>
              </a:rPr>
              <a:t> 173 (1999)</a:t>
            </a:r>
          </a:p>
        </p:txBody>
      </p:sp>
      <p:graphicFrame>
        <p:nvGraphicFramePr>
          <p:cNvPr id="44034" name="Object 2"/>
          <p:cNvGraphicFramePr>
            <a:graphicFrameLocks noChangeAspect="1"/>
          </p:cNvGraphicFramePr>
          <p:nvPr/>
        </p:nvGraphicFramePr>
        <p:xfrm>
          <a:off x="227013" y="781050"/>
          <a:ext cx="2349500" cy="542925"/>
        </p:xfrm>
        <a:graphic>
          <a:graphicData uri="http://schemas.openxmlformats.org/presentationml/2006/ole">
            <mc:AlternateContent xmlns:mc="http://schemas.openxmlformats.org/markup-compatibility/2006">
              <mc:Choice xmlns:v="urn:schemas-microsoft-com:vml" Requires="v">
                <p:oleObj spid="_x0000_s343100" name="Equation" r:id="rId3" imgW="1282700" imgH="355600" progId="Equation.3">
                  <p:embed/>
                </p:oleObj>
              </mc:Choice>
              <mc:Fallback>
                <p:oleObj name="Equation" r:id="rId3" imgW="12827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013" y="781050"/>
                        <a:ext cx="23495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5" name="Object 3"/>
          <p:cNvGraphicFramePr>
            <a:graphicFrameLocks noChangeAspect="1"/>
          </p:cNvGraphicFramePr>
          <p:nvPr/>
        </p:nvGraphicFramePr>
        <p:xfrm>
          <a:off x="227013" y="1425575"/>
          <a:ext cx="1443037" cy="495300"/>
        </p:xfrm>
        <a:graphic>
          <a:graphicData uri="http://schemas.openxmlformats.org/presentationml/2006/ole">
            <mc:AlternateContent xmlns:mc="http://schemas.openxmlformats.org/markup-compatibility/2006">
              <mc:Choice xmlns:v="urn:schemas-microsoft-com:vml" Requires="v">
                <p:oleObj spid="_x0000_s343101" name="Equation" r:id="rId5" imgW="863600" imgH="355600" progId="Equation.3">
                  <p:embed/>
                </p:oleObj>
              </mc:Choice>
              <mc:Fallback>
                <p:oleObj name="Equation" r:id="rId5" imgW="8636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013" y="1425575"/>
                        <a:ext cx="1443037"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6" name="Object 4"/>
          <p:cNvGraphicFramePr>
            <a:graphicFrameLocks noChangeAspect="1"/>
          </p:cNvGraphicFramePr>
          <p:nvPr/>
        </p:nvGraphicFramePr>
        <p:xfrm>
          <a:off x="3476625" y="727075"/>
          <a:ext cx="2349500" cy="542925"/>
        </p:xfrm>
        <a:graphic>
          <a:graphicData uri="http://schemas.openxmlformats.org/presentationml/2006/ole">
            <mc:AlternateContent xmlns:mc="http://schemas.openxmlformats.org/markup-compatibility/2006">
              <mc:Choice xmlns:v="urn:schemas-microsoft-com:vml" Requires="v">
                <p:oleObj spid="_x0000_s343102" name="Equation" r:id="rId7" imgW="1282700" imgH="355600" progId="Equation.3">
                  <p:embed/>
                </p:oleObj>
              </mc:Choice>
              <mc:Fallback>
                <p:oleObj name="Equation" r:id="rId7" imgW="1282700" imgH="355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6625" y="727075"/>
                        <a:ext cx="234950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3" name="TextBox 18"/>
          <p:cNvSpPr txBox="1">
            <a:spLocks noChangeArrowheads="1"/>
          </p:cNvSpPr>
          <p:nvPr/>
        </p:nvSpPr>
        <p:spPr bwMode="auto">
          <a:xfrm>
            <a:off x="2862263" y="862013"/>
            <a:ext cx="431800" cy="368300"/>
          </a:xfrm>
          <a:prstGeom prst="rect">
            <a:avLst/>
          </a:prstGeom>
          <a:noFill/>
          <a:ln w="9525">
            <a:noFill/>
            <a:miter lim="800000"/>
            <a:headEnd/>
            <a:tailEnd/>
          </a:ln>
        </p:spPr>
        <p:txBody>
          <a:bodyPr wrap="none">
            <a:prstTxWarp prst="textNoShape">
              <a:avLst/>
            </a:prstTxWarp>
            <a:spAutoFit/>
          </a:bodyPr>
          <a:lstStyle/>
          <a:p>
            <a:r>
              <a:rPr lang="hu-HU">
                <a:latin typeface="Wingdings" pitchFamily="-84" charset="2"/>
                <a:ea typeface="Wingdings" pitchFamily="-84" charset="2"/>
                <a:cs typeface="Wingdings" pitchFamily="-84" charset="2"/>
              </a:rPr>
              <a:t></a:t>
            </a:r>
            <a:endParaRPr lang="hu-HU"/>
          </a:p>
        </p:txBody>
      </p:sp>
      <p:graphicFrame>
        <p:nvGraphicFramePr>
          <p:cNvPr id="44037" name="Object 5"/>
          <p:cNvGraphicFramePr>
            <a:graphicFrameLocks noChangeAspect="1"/>
          </p:cNvGraphicFramePr>
          <p:nvPr/>
        </p:nvGraphicFramePr>
        <p:xfrm>
          <a:off x="227013" y="1971675"/>
          <a:ext cx="4052887" cy="530225"/>
        </p:xfrm>
        <a:graphic>
          <a:graphicData uri="http://schemas.openxmlformats.org/presentationml/2006/ole">
            <mc:AlternateContent xmlns:mc="http://schemas.openxmlformats.org/markup-compatibility/2006">
              <mc:Choice xmlns:v="urn:schemas-microsoft-com:vml" Requires="v">
                <p:oleObj spid="_x0000_s343103" name="Equation" r:id="rId9" imgW="2425700" imgH="381000" progId="Equation.3">
                  <p:embed/>
                </p:oleObj>
              </mc:Choice>
              <mc:Fallback>
                <p:oleObj name="Equation" r:id="rId9" imgW="2425700" imgH="38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7013" y="1971675"/>
                        <a:ext cx="405288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8" name="Object 6"/>
          <p:cNvGraphicFramePr>
            <a:graphicFrameLocks noChangeAspect="1"/>
          </p:cNvGraphicFramePr>
          <p:nvPr/>
        </p:nvGraphicFramePr>
        <p:xfrm>
          <a:off x="227013" y="2628900"/>
          <a:ext cx="5176837" cy="530225"/>
        </p:xfrm>
        <a:graphic>
          <a:graphicData uri="http://schemas.openxmlformats.org/presentationml/2006/ole">
            <mc:AlternateContent xmlns:mc="http://schemas.openxmlformats.org/markup-compatibility/2006">
              <mc:Choice xmlns:v="urn:schemas-microsoft-com:vml" Requires="v">
                <p:oleObj spid="_x0000_s343104" name="Equation" r:id="rId11" imgW="3098800" imgH="381000" progId="Equation.3">
                  <p:embed/>
                </p:oleObj>
              </mc:Choice>
              <mc:Fallback>
                <p:oleObj name="Equation" r:id="rId11" imgW="3098800" imgH="381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7013" y="2628900"/>
                        <a:ext cx="5176837"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39" name="Object 7"/>
          <p:cNvGraphicFramePr>
            <a:graphicFrameLocks noChangeAspect="1"/>
          </p:cNvGraphicFramePr>
          <p:nvPr/>
        </p:nvGraphicFramePr>
        <p:xfrm>
          <a:off x="225425" y="3279775"/>
          <a:ext cx="5197475" cy="530225"/>
        </p:xfrm>
        <a:graphic>
          <a:graphicData uri="http://schemas.openxmlformats.org/presentationml/2006/ole">
            <mc:AlternateContent xmlns:mc="http://schemas.openxmlformats.org/markup-compatibility/2006">
              <mc:Choice xmlns:v="urn:schemas-microsoft-com:vml" Requires="v">
                <p:oleObj spid="_x0000_s343105" name="Equation" r:id="rId13" imgW="3111500" imgH="381000" progId="Equation.3">
                  <p:embed/>
                </p:oleObj>
              </mc:Choice>
              <mc:Fallback>
                <p:oleObj name="Equation" r:id="rId13" imgW="3111500" imgH="3810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425" y="3279775"/>
                        <a:ext cx="51974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4" name="TextBox 22"/>
          <p:cNvSpPr txBox="1">
            <a:spLocks noChangeArrowheads="1"/>
          </p:cNvSpPr>
          <p:nvPr/>
        </p:nvSpPr>
        <p:spPr bwMode="auto">
          <a:xfrm>
            <a:off x="238125" y="3568700"/>
            <a:ext cx="527050" cy="584200"/>
          </a:xfrm>
          <a:prstGeom prst="rect">
            <a:avLst/>
          </a:prstGeom>
          <a:noFill/>
          <a:ln w="9525">
            <a:noFill/>
            <a:miter lim="800000"/>
            <a:headEnd/>
            <a:tailEnd/>
          </a:ln>
        </p:spPr>
        <p:txBody>
          <a:bodyPr>
            <a:prstTxWarp prst="textNoShape">
              <a:avLst/>
            </a:prstTxWarp>
            <a:spAutoFit/>
          </a:bodyPr>
          <a:lstStyle/>
          <a:p>
            <a:r>
              <a:rPr lang="hu-HU" sz="3200"/>
              <a:t>...</a:t>
            </a:r>
          </a:p>
        </p:txBody>
      </p:sp>
      <p:graphicFrame>
        <p:nvGraphicFramePr>
          <p:cNvPr id="44040" name="Object 8"/>
          <p:cNvGraphicFramePr>
            <a:graphicFrameLocks noChangeAspect="1"/>
          </p:cNvGraphicFramePr>
          <p:nvPr/>
        </p:nvGraphicFramePr>
        <p:xfrm>
          <a:off x="263525" y="4170363"/>
          <a:ext cx="2725738" cy="649287"/>
        </p:xfrm>
        <a:graphic>
          <a:graphicData uri="http://schemas.openxmlformats.org/presentationml/2006/ole">
            <mc:AlternateContent xmlns:mc="http://schemas.openxmlformats.org/markup-compatibility/2006">
              <mc:Choice xmlns:v="urn:schemas-microsoft-com:vml" Requires="v">
                <p:oleObj spid="_x0000_s343106" name="Equation" r:id="rId15" imgW="1333500" imgH="381000" progId="Equation.3">
                  <p:embed/>
                </p:oleObj>
              </mc:Choice>
              <mc:Fallback>
                <p:oleObj name="Equation" r:id="rId15" imgW="1333500" imgH="3810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3525" y="4170363"/>
                        <a:ext cx="2725738"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5" name="TextBox 26"/>
          <p:cNvSpPr txBox="1">
            <a:spLocks noChangeArrowheads="1"/>
          </p:cNvSpPr>
          <p:nvPr/>
        </p:nvSpPr>
        <p:spPr bwMode="auto">
          <a:xfrm>
            <a:off x="6969125" y="3306763"/>
            <a:ext cx="1055688" cy="339725"/>
          </a:xfrm>
          <a:prstGeom prst="rect">
            <a:avLst/>
          </a:prstGeom>
          <a:noFill/>
          <a:ln w="9525">
            <a:noFill/>
            <a:miter lim="800000"/>
            <a:headEnd/>
            <a:tailEnd/>
          </a:ln>
        </p:spPr>
        <p:txBody>
          <a:bodyPr wrap="none">
            <a:prstTxWarp prst="textNoShape">
              <a:avLst/>
            </a:prstTxWarp>
            <a:spAutoFit/>
          </a:bodyPr>
          <a:lstStyle/>
          <a:p>
            <a:r>
              <a:rPr lang="hu-HU" sz="1600" i="1">
                <a:latin typeface="Helvetica" pitchFamily="-84" charset="0"/>
                <a:ea typeface="Helvetica" pitchFamily="-84" charset="0"/>
                <a:cs typeface="Helvetica" pitchFamily="-84" charset="0"/>
              </a:rPr>
              <a:t>m+3 </a:t>
            </a:r>
            <a:r>
              <a:rPr lang="en-US" sz="1600" i="1">
                <a:latin typeface="Helvetica" pitchFamily="-84" charset="0"/>
                <a:ea typeface="Helvetica" pitchFamily="-84" charset="0"/>
                <a:cs typeface="Helvetica" pitchFamily="-84" charset="0"/>
                <a:sym typeface="Wingdings" pitchFamily="-84" charset="2"/>
              </a:rPr>
              <a:t> </a:t>
            </a:r>
            <a:r>
              <a:rPr lang="en-US" sz="1600" i="1">
                <a:solidFill>
                  <a:srgbClr val="FF0000"/>
                </a:solidFill>
                <a:latin typeface="Helvetica" pitchFamily="-84" charset="0"/>
                <a:ea typeface="Helvetica" pitchFamily="-84" charset="0"/>
                <a:cs typeface="Helvetica" pitchFamily="-84" charset="0"/>
                <a:sym typeface="Wingdings" pitchFamily="-84" charset="2"/>
              </a:rPr>
              <a:t>k</a:t>
            </a:r>
            <a:endParaRPr lang="hu-HU" sz="1600" i="1">
              <a:solidFill>
                <a:srgbClr val="FF0000"/>
              </a:solidFill>
              <a:latin typeface="Helvetica" pitchFamily="-84" charset="0"/>
              <a:ea typeface="Helvetica" pitchFamily="-84" charset="0"/>
              <a:cs typeface="Helvetica" pitchFamily="-84" charset="0"/>
            </a:endParaRPr>
          </a:p>
        </p:txBody>
      </p:sp>
      <p:sp>
        <p:nvSpPr>
          <p:cNvPr id="44046" name="TextBox 28"/>
          <p:cNvSpPr txBox="1">
            <a:spLocks noChangeArrowheads="1"/>
          </p:cNvSpPr>
          <p:nvPr/>
        </p:nvSpPr>
        <p:spPr bwMode="auto">
          <a:xfrm>
            <a:off x="163513" y="4997450"/>
            <a:ext cx="5494337" cy="646113"/>
          </a:xfrm>
          <a:prstGeom prst="rect">
            <a:avLst/>
          </a:prstGeom>
          <a:noFill/>
          <a:ln w="9525">
            <a:noFill/>
            <a:miter lim="800000"/>
            <a:headEnd/>
            <a:tailEnd/>
          </a:ln>
        </p:spPr>
        <p:txBody>
          <a:bodyPr>
            <a:prstTxWarp prst="textNoShape">
              <a:avLst/>
            </a:prstTxWarp>
            <a:spAutoFit/>
          </a:bodyPr>
          <a:lstStyle/>
          <a:p>
            <a:r>
              <a:rPr lang="hu-HU" sz="1200">
                <a:latin typeface="Helvetica" pitchFamily="-84" charset="0"/>
                <a:ea typeface="Helvetica" pitchFamily="-84" charset="0"/>
                <a:cs typeface="Helvetica" pitchFamily="-84" charset="0"/>
              </a:rPr>
              <a:t>Krapivsky, Redner, Leyvraz, PRL 2000</a:t>
            </a:r>
          </a:p>
          <a:p>
            <a:r>
              <a:rPr lang="hu-HU" sz="1200">
                <a:latin typeface="Helvetica" pitchFamily="-84" charset="0"/>
                <a:ea typeface="Helvetica" pitchFamily="-84" charset="0"/>
                <a:cs typeface="Helvetica" pitchFamily="-84" charset="0"/>
              </a:rPr>
              <a:t>Dorogovtsev, Mendes, Samukhin, PRL 2000 </a:t>
            </a:r>
          </a:p>
          <a:p>
            <a:r>
              <a:rPr lang="hu-HU" sz="1200">
                <a:latin typeface="Helvetica" pitchFamily="-84" charset="0"/>
                <a:ea typeface="Helvetica" pitchFamily="-84" charset="0"/>
                <a:cs typeface="Helvetica" pitchFamily="-84" charset="0"/>
              </a:rPr>
              <a:t>Bollobas et al,  Random Struc. Alg. 2001</a:t>
            </a:r>
          </a:p>
        </p:txBody>
      </p:sp>
      <p:graphicFrame>
        <p:nvGraphicFramePr>
          <p:cNvPr id="44041" name="Object 9"/>
          <p:cNvGraphicFramePr>
            <a:graphicFrameLocks noChangeAspect="1"/>
          </p:cNvGraphicFramePr>
          <p:nvPr/>
        </p:nvGraphicFramePr>
        <p:xfrm>
          <a:off x="5056188" y="4230688"/>
          <a:ext cx="1349375" cy="325437"/>
        </p:xfrm>
        <a:graphic>
          <a:graphicData uri="http://schemas.openxmlformats.org/presentationml/2006/ole">
            <mc:AlternateContent xmlns:mc="http://schemas.openxmlformats.org/markup-compatibility/2006">
              <mc:Choice xmlns:v="urn:schemas-microsoft-com:vml" Requires="v">
                <p:oleObj spid="_x0000_s343107" name="Equation" r:id="rId17" imgW="660400" imgH="190500" progId="Equation.DSMT4">
                  <p:embed/>
                </p:oleObj>
              </mc:Choice>
              <mc:Fallback>
                <p:oleObj name="Equation" r:id="rId17" imgW="660400" imgH="1905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56188" y="4230688"/>
                        <a:ext cx="1349375" cy="325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7" name="TextBox 30"/>
          <p:cNvSpPr txBox="1">
            <a:spLocks noChangeArrowheads="1"/>
          </p:cNvSpPr>
          <p:nvPr/>
        </p:nvSpPr>
        <p:spPr bwMode="auto">
          <a:xfrm>
            <a:off x="7011988" y="4217988"/>
            <a:ext cx="1135062" cy="338137"/>
          </a:xfrm>
          <a:prstGeom prst="rect">
            <a:avLst/>
          </a:prstGeom>
          <a:noFill/>
          <a:ln w="9525">
            <a:noFill/>
            <a:miter lim="800000"/>
            <a:headEnd/>
            <a:tailEnd/>
          </a:ln>
        </p:spPr>
        <p:txBody>
          <a:bodyPr wrap="none">
            <a:prstTxWarp prst="textNoShape">
              <a:avLst/>
            </a:prstTxWarp>
            <a:spAutoFit/>
          </a:bodyPr>
          <a:lstStyle/>
          <a:p>
            <a:r>
              <a:rPr lang="hu-HU" sz="1600">
                <a:latin typeface="Helvetica" pitchFamily="-84" charset="0"/>
                <a:ea typeface="Helvetica" pitchFamily="-84" charset="0"/>
                <a:cs typeface="Helvetica" pitchFamily="-84" charset="0"/>
              </a:rPr>
              <a:t>for large </a:t>
            </a:r>
            <a:r>
              <a:rPr lang="hu-HU" sz="1600" i="1">
                <a:solidFill>
                  <a:srgbClr val="FF0000"/>
                </a:solidFill>
                <a:latin typeface="Helvetica" pitchFamily="-84" charset="0"/>
                <a:ea typeface="Helvetica" pitchFamily="-84" charset="0"/>
                <a:cs typeface="Helvetica" pitchFamily="-84" charset="0"/>
              </a:rPr>
              <a:t>k</a:t>
            </a:r>
          </a:p>
        </p:txBody>
      </p:sp>
      <p:sp>
        <p:nvSpPr>
          <p:cNvPr id="18"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4404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MFT - Degree Distribution: Rate Equation</a:t>
            </a:r>
          </a:p>
          <a:p>
            <a:pPr>
              <a:spcBef>
                <a:spcPct val="20000"/>
              </a:spcBef>
            </a:pPr>
            <a:r>
              <a:rPr lang="en-US" sz="2000" b="1">
                <a:solidFill>
                  <a:schemeClr val="bg1"/>
                </a:solidFill>
                <a:latin typeface="Helvetica" pitchFamily="-84" charset="0"/>
                <a:ea typeface="Helvetica" pitchFamily="-84" charset="0"/>
                <a:cs typeface="Helvetica" pitchFamily="-84" charset="0"/>
              </a:rPr>
              <a:t> </a:t>
            </a:r>
          </a:p>
        </p:txBody>
      </p:sp>
    </p:spTree>
    <p:extLst>
      <p:ext uri="{BB962C8B-B14F-4D97-AF65-F5344CB8AC3E}">
        <p14:creationId xmlns:p14="http://schemas.microsoft.com/office/powerpoint/2010/main" val="114801967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Text Box 13"/>
          <p:cNvSpPr txBox="1">
            <a:spLocks noChangeArrowheads="1"/>
          </p:cNvSpPr>
          <p:nvPr/>
        </p:nvSpPr>
        <p:spPr bwMode="auto">
          <a:xfrm>
            <a:off x="2076450" y="6640513"/>
            <a:ext cx="7010400" cy="369887"/>
          </a:xfrm>
          <a:prstGeom prst="rect">
            <a:avLst/>
          </a:prstGeom>
          <a:noFill/>
          <a:ln w="9525">
            <a:noFill/>
            <a:miter lim="800000"/>
            <a:headEnd/>
            <a:tailEnd/>
          </a:ln>
        </p:spPr>
        <p:txBody>
          <a:bodyPr>
            <a:prstTxWarp prst="textNoShape">
              <a:avLst/>
            </a:prstTxWarp>
            <a:spAutoFit/>
          </a:bodyPr>
          <a:lstStyle/>
          <a:p>
            <a:pPr>
              <a:spcBef>
                <a:spcPct val="50000"/>
              </a:spcBef>
            </a:pPr>
            <a:r>
              <a:rPr lang="en-US">
                <a:solidFill>
                  <a:srgbClr val="000000"/>
                </a:solidFill>
                <a:latin typeface="Times New Roman" pitchFamily="-84" charset="0"/>
                <a:ea typeface="Arial" pitchFamily="-84" charset="0"/>
                <a:cs typeface="Arial" pitchFamily="-84" charset="0"/>
              </a:rPr>
              <a:t>A.-L.Barabási, R. Albert and H. Jeong, </a:t>
            </a:r>
            <a:r>
              <a:rPr lang="en-US" i="1">
                <a:solidFill>
                  <a:srgbClr val="000000"/>
                </a:solidFill>
                <a:latin typeface="Times New Roman" pitchFamily="-84" charset="0"/>
                <a:ea typeface="Arial" pitchFamily="-84" charset="0"/>
                <a:cs typeface="Arial" pitchFamily="-84" charset="0"/>
              </a:rPr>
              <a:t>Physica </a:t>
            </a:r>
            <a:r>
              <a:rPr lang="en-US">
                <a:solidFill>
                  <a:srgbClr val="000000"/>
                </a:solidFill>
                <a:latin typeface="Times New Roman" pitchFamily="-84" charset="0"/>
                <a:ea typeface="Arial" pitchFamily="-84" charset="0"/>
                <a:cs typeface="Arial" pitchFamily="-84" charset="0"/>
              </a:rPr>
              <a:t>A </a:t>
            </a:r>
            <a:r>
              <a:rPr lang="en-US" b="1">
                <a:solidFill>
                  <a:srgbClr val="000000"/>
                </a:solidFill>
                <a:latin typeface="Times New Roman" pitchFamily="-84" charset="0"/>
                <a:ea typeface="Arial" pitchFamily="-84" charset="0"/>
                <a:cs typeface="Arial" pitchFamily="-84" charset="0"/>
              </a:rPr>
              <a:t>272,</a:t>
            </a:r>
            <a:r>
              <a:rPr lang="en-US">
                <a:solidFill>
                  <a:srgbClr val="000000"/>
                </a:solidFill>
                <a:latin typeface="Times New Roman" pitchFamily="-84" charset="0"/>
                <a:ea typeface="Arial" pitchFamily="-84" charset="0"/>
                <a:cs typeface="Arial" pitchFamily="-84" charset="0"/>
              </a:rPr>
              <a:t> 173 (1999)</a:t>
            </a:r>
          </a:p>
        </p:txBody>
      </p:sp>
      <p:graphicFrame>
        <p:nvGraphicFramePr>
          <p:cNvPr id="45058" name="Object 2"/>
          <p:cNvGraphicFramePr>
            <a:graphicFrameLocks noChangeAspect="1"/>
          </p:cNvGraphicFramePr>
          <p:nvPr/>
        </p:nvGraphicFramePr>
        <p:xfrm>
          <a:off x="3603625" y="954088"/>
          <a:ext cx="3325813" cy="542925"/>
        </p:xfrm>
        <a:graphic>
          <a:graphicData uri="http://schemas.openxmlformats.org/presentationml/2006/ole">
            <mc:AlternateContent xmlns:mc="http://schemas.openxmlformats.org/markup-compatibility/2006">
              <mc:Choice xmlns:v="urn:schemas-microsoft-com:vml" Requires="v">
                <p:oleObj spid="_x0000_s344103" name="Equation" r:id="rId3" imgW="1816100" imgH="355600" progId="Equation.3">
                  <p:embed/>
                </p:oleObj>
              </mc:Choice>
              <mc:Fallback>
                <p:oleObj name="Equation" r:id="rId3" imgW="18161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625" y="954088"/>
                        <a:ext cx="3325813"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59" name="Object 3"/>
          <p:cNvGraphicFramePr>
            <a:graphicFrameLocks noChangeAspect="1"/>
          </p:cNvGraphicFramePr>
          <p:nvPr/>
        </p:nvGraphicFramePr>
        <p:xfrm>
          <a:off x="944563" y="1898650"/>
          <a:ext cx="7024687" cy="252413"/>
        </p:xfrm>
        <a:graphic>
          <a:graphicData uri="http://schemas.openxmlformats.org/presentationml/2006/ole">
            <mc:AlternateContent xmlns:mc="http://schemas.openxmlformats.org/markup-compatibility/2006">
              <mc:Choice xmlns:v="urn:schemas-microsoft-com:vml" Requires="v">
                <p:oleObj spid="_x0000_s344104" name="Equation" r:id="rId5" imgW="3835400" imgH="165100" progId="Equation.3">
                  <p:embed/>
                </p:oleObj>
              </mc:Choice>
              <mc:Fallback>
                <p:oleObj name="Equation" r:id="rId5" imgW="3835400" imgH="165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563" y="1898650"/>
                        <a:ext cx="7024687" cy="25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0" name="Object 4"/>
          <p:cNvGraphicFramePr>
            <a:graphicFrameLocks noChangeAspect="1"/>
          </p:cNvGraphicFramePr>
          <p:nvPr/>
        </p:nvGraphicFramePr>
        <p:xfrm>
          <a:off x="977900" y="2495550"/>
          <a:ext cx="6627813" cy="581025"/>
        </p:xfrm>
        <a:graphic>
          <a:graphicData uri="http://schemas.openxmlformats.org/presentationml/2006/ole">
            <mc:AlternateContent xmlns:mc="http://schemas.openxmlformats.org/markup-compatibility/2006">
              <mc:Choice xmlns:v="urn:schemas-microsoft-com:vml" Requires="v">
                <p:oleObj spid="_x0000_s344105" name="Equation" r:id="rId7" imgW="3619500" imgH="381000" progId="Equation.3">
                  <p:embed/>
                </p:oleObj>
              </mc:Choice>
              <mc:Fallback>
                <p:oleObj name="Equation" r:id="rId7" imgW="3619500" imgH="38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7900" y="2495550"/>
                        <a:ext cx="6627813"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61" name="Object 5"/>
          <p:cNvGraphicFramePr>
            <a:graphicFrameLocks noChangeAspect="1"/>
          </p:cNvGraphicFramePr>
          <p:nvPr/>
        </p:nvGraphicFramePr>
        <p:xfrm>
          <a:off x="3117850" y="3484563"/>
          <a:ext cx="2254250" cy="542925"/>
        </p:xfrm>
        <a:graphic>
          <a:graphicData uri="http://schemas.openxmlformats.org/presentationml/2006/ole">
            <mc:AlternateContent xmlns:mc="http://schemas.openxmlformats.org/markup-compatibility/2006">
              <mc:Choice xmlns:v="urn:schemas-microsoft-com:vml" Requires="v">
                <p:oleObj spid="_x0000_s344106" name="Equation" r:id="rId9" imgW="1231900" imgH="355600" progId="Equation.3">
                  <p:embed/>
                </p:oleObj>
              </mc:Choice>
              <mc:Fallback>
                <p:oleObj name="Equation" r:id="rId9" imgW="1231900" imgH="355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17850" y="3484563"/>
                        <a:ext cx="2254250"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4" name="TextBox 20"/>
          <p:cNvSpPr txBox="1">
            <a:spLocks noChangeArrowheads="1"/>
          </p:cNvSpPr>
          <p:nvPr/>
        </p:nvSpPr>
        <p:spPr bwMode="auto">
          <a:xfrm>
            <a:off x="1296988" y="4421188"/>
            <a:ext cx="1582737" cy="369887"/>
          </a:xfrm>
          <a:prstGeom prst="rect">
            <a:avLst/>
          </a:prstGeom>
          <a:noFill/>
          <a:ln w="9525">
            <a:noFill/>
            <a:miter lim="800000"/>
            <a:headEnd/>
            <a:tailEnd/>
          </a:ln>
        </p:spPr>
        <p:txBody>
          <a:bodyPr wrap="none">
            <a:prstTxWarp prst="textNoShape">
              <a:avLst/>
            </a:prstTxWarp>
            <a:spAutoFit/>
          </a:bodyPr>
          <a:lstStyle/>
          <a:p>
            <a:r>
              <a:rPr lang="hu-HU">
                <a:latin typeface="Helvetica" pitchFamily="-84" charset="0"/>
                <a:ea typeface="Helvetica" pitchFamily="-84" charset="0"/>
                <a:cs typeface="Helvetica" pitchFamily="-84" charset="0"/>
              </a:rPr>
              <a:t>Its solution is: </a:t>
            </a:r>
          </a:p>
        </p:txBody>
      </p:sp>
      <p:graphicFrame>
        <p:nvGraphicFramePr>
          <p:cNvPr id="45062" name="Object 6"/>
          <p:cNvGraphicFramePr>
            <a:graphicFrameLocks noChangeAspect="1"/>
          </p:cNvGraphicFramePr>
          <p:nvPr/>
        </p:nvGraphicFramePr>
        <p:xfrm>
          <a:off x="3108325" y="4421188"/>
          <a:ext cx="1349375" cy="325437"/>
        </p:xfrm>
        <a:graphic>
          <a:graphicData uri="http://schemas.openxmlformats.org/presentationml/2006/ole">
            <mc:AlternateContent xmlns:mc="http://schemas.openxmlformats.org/markup-compatibility/2006">
              <mc:Choice xmlns:v="urn:schemas-microsoft-com:vml" Requires="v">
                <p:oleObj spid="_x0000_s344107" name="Equation" r:id="rId11" imgW="660400" imgH="190500" progId="Equation.DSMT4">
                  <p:embed/>
                </p:oleObj>
              </mc:Choice>
              <mc:Fallback>
                <p:oleObj name="Equation" r:id="rId11" imgW="660400" imgH="1905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8325" y="4421188"/>
                        <a:ext cx="1349375" cy="325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5" name="TextBox 22"/>
          <p:cNvSpPr txBox="1">
            <a:spLocks noChangeArrowheads="1"/>
          </p:cNvSpPr>
          <p:nvPr/>
        </p:nvSpPr>
        <p:spPr bwMode="auto">
          <a:xfrm>
            <a:off x="1143000" y="1033463"/>
            <a:ext cx="1582738" cy="369887"/>
          </a:xfrm>
          <a:prstGeom prst="rect">
            <a:avLst/>
          </a:prstGeom>
          <a:noFill/>
          <a:ln w="9525">
            <a:noFill/>
            <a:miter lim="800000"/>
            <a:headEnd/>
            <a:tailEnd/>
          </a:ln>
        </p:spPr>
        <p:txBody>
          <a:bodyPr wrap="none">
            <a:prstTxWarp prst="textNoShape">
              <a:avLst/>
            </a:prstTxWarp>
            <a:spAutoFit/>
          </a:bodyPr>
          <a:lstStyle/>
          <a:p>
            <a:r>
              <a:rPr lang="hu-HU">
                <a:latin typeface="Helvetica" pitchFamily="-84" charset="0"/>
                <a:ea typeface="Helvetica" pitchFamily="-84" charset="0"/>
                <a:cs typeface="Helvetica" pitchFamily="-84" charset="0"/>
              </a:rPr>
              <a:t>Start from eq.</a:t>
            </a:r>
          </a:p>
        </p:txBody>
      </p:sp>
      <p:sp>
        <p:nvSpPr>
          <p:cNvPr id="45066" name="TextBox 25"/>
          <p:cNvSpPr txBox="1">
            <a:spLocks noChangeArrowheads="1"/>
          </p:cNvSpPr>
          <p:nvPr/>
        </p:nvSpPr>
        <p:spPr bwMode="auto">
          <a:xfrm>
            <a:off x="147638" y="5237163"/>
            <a:ext cx="2365375" cy="276225"/>
          </a:xfrm>
          <a:prstGeom prst="rect">
            <a:avLst/>
          </a:prstGeom>
          <a:noFill/>
          <a:ln w="9525">
            <a:noFill/>
            <a:miter lim="800000"/>
            <a:headEnd/>
            <a:tailEnd/>
          </a:ln>
        </p:spPr>
        <p:txBody>
          <a:bodyPr wrap="none">
            <a:prstTxWarp prst="textNoShape">
              <a:avLst/>
            </a:prstTxWarp>
            <a:spAutoFit/>
          </a:bodyPr>
          <a:lstStyle/>
          <a:p>
            <a:r>
              <a:rPr lang="hu-HU" sz="1200">
                <a:latin typeface="Helvetica" pitchFamily="-84" charset="0"/>
                <a:ea typeface="Helvetica" pitchFamily="-84" charset="0"/>
                <a:cs typeface="Helvetica" pitchFamily="-84" charset="0"/>
              </a:rPr>
              <a:t>Dorogovtsev and Mendes, 2003</a:t>
            </a:r>
          </a:p>
        </p:txBody>
      </p:sp>
      <p:sp>
        <p:nvSpPr>
          <p:cNvPr id="13"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4506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MFT - Degree Distribution: A Pretty Caveat</a:t>
            </a:r>
          </a:p>
          <a:p>
            <a:pPr>
              <a:spcBef>
                <a:spcPct val="20000"/>
              </a:spcBef>
            </a:pPr>
            <a:endParaRPr lang="en-US" sz="2000" b="1">
              <a:solidFill>
                <a:schemeClr val="bg1"/>
              </a:solidFill>
              <a:latin typeface="Helvetica" pitchFamily="-84" charset="0"/>
              <a:ea typeface="Helvetica" pitchFamily="-84" charset="0"/>
              <a:cs typeface="Helvetica" pitchFamily="-84" charset="0"/>
            </a:endParaRPr>
          </a:p>
          <a:p>
            <a:pPr>
              <a:spcBef>
                <a:spcPct val="20000"/>
              </a:spcBef>
            </a:pPr>
            <a:r>
              <a:rPr lang="en-US" sz="2000" b="1">
                <a:solidFill>
                  <a:schemeClr val="bg1"/>
                </a:solidFill>
                <a:latin typeface="Helvetica" pitchFamily="-84" charset="0"/>
                <a:ea typeface="Helvetica" pitchFamily="-84" charset="0"/>
                <a:cs typeface="Helvetica" pitchFamily="-84" charset="0"/>
              </a:rPr>
              <a:t> </a:t>
            </a:r>
          </a:p>
        </p:txBody>
      </p:sp>
    </p:spTree>
    <p:extLst>
      <p:ext uri="{BB962C8B-B14F-4D97-AF65-F5344CB8AC3E}">
        <p14:creationId xmlns:p14="http://schemas.microsoft.com/office/powerpoint/2010/main" val="5067073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8" name="Text Box 4"/>
          <p:cNvSpPr txBox="1">
            <a:spLocks noChangeArrowheads="1"/>
          </p:cNvSpPr>
          <p:nvPr/>
        </p:nvSpPr>
        <p:spPr bwMode="auto">
          <a:xfrm>
            <a:off x="6675438" y="900113"/>
            <a:ext cx="2743200" cy="584200"/>
          </a:xfrm>
          <a:prstGeom prst="rect">
            <a:avLst/>
          </a:prstGeom>
          <a:noFill/>
          <a:ln w="9525">
            <a:noFill/>
            <a:miter lim="800000"/>
            <a:headEnd/>
            <a:tailEnd/>
          </a:ln>
        </p:spPr>
        <p:txBody>
          <a:bodyPr lIns="91407" tIns="45704" rIns="91407" bIns="45704">
            <a:prstTxWarp prst="textNoShape">
              <a:avLst/>
            </a:prstTxWarp>
            <a:spAutoFit/>
          </a:bodyPr>
          <a:lstStyle/>
          <a:p>
            <a:pPr algn="ctr">
              <a:spcBef>
                <a:spcPct val="50000"/>
              </a:spcBef>
            </a:pPr>
            <a:r>
              <a:rPr lang="en-US" sz="3200" b="1" dirty="0">
                <a:solidFill>
                  <a:srgbClr val="000000"/>
                </a:solidFill>
                <a:latin typeface="Times New Roman" pitchFamily="-84" charset="0"/>
                <a:ea typeface="Arial" pitchFamily="-84" charset="0"/>
                <a:cs typeface="Arial" pitchFamily="-84" charset="0"/>
                <a:sym typeface="Symbol" pitchFamily="-84" charset="2"/>
              </a:rPr>
              <a:t> </a:t>
            </a:r>
            <a:r>
              <a:rPr lang="en-US" sz="3200" b="1" dirty="0" err="1">
                <a:solidFill>
                  <a:srgbClr val="000000"/>
                </a:solidFill>
                <a:latin typeface="Times New Roman" pitchFamily="-84" charset="0"/>
                <a:ea typeface="Arial" pitchFamily="-84" charset="0"/>
                <a:cs typeface="Arial" pitchFamily="-84" charset="0"/>
              </a:rPr>
              <a:t>γ</a:t>
            </a:r>
            <a:r>
              <a:rPr lang="en-US" sz="3200" b="1" dirty="0">
                <a:solidFill>
                  <a:srgbClr val="000000"/>
                </a:solidFill>
                <a:latin typeface="Times New Roman" pitchFamily="-84" charset="0"/>
                <a:ea typeface="Arial" pitchFamily="-84" charset="0"/>
                <a:cs typeface="Arial" pitchFamily="-84" charset="0"/>
              </a:rPr>
              <a:t> = 3</a:t>
            </a:r>
          </a:p>
        </p:txBody>
      </p:sp>
      <p:sp>
        <p:nvSpPr>
          <p:cNvPr id="30730" name="Rectangle 11"/>
          <p:cNvSpPr>
            <a:spLocks noChangeArrowheads="1"/>
          </p:cNvSpPr>
          <p:nvPr/>
        </p:nvSpPr>
        <p:spPr bwMode="auto">
          <a:xfrm>
            <a:off x="7442200" y="990600"/>
            <a:ext cx="1206500" cy="493713"/>
          </a:xfrm>
          <a:prstGeom prst="rect">
            <a:avLst/>
          </a:prstGeom>
          <a:noFill/>
          <a:ln w="38100">
            <a:solidFill>
              <a:srgbClr val="FF0000"/>
            </a:solidFill>
            <a:miter lim="800000"/>
            <a:headEnd/>
            <a:tailEnd/>
          </a:ln>
        </p:spPr>
        <p:txBody>
          <a:bodyPr anchor="ctr">
            <a:prstTxWarp prst="textNoShape">
              <a:avLst/>
            </a:prstTxWarp>
            <a:spAutoFit/>
          </a:bodyPr>
          <a:lstStyle/>
          <a:p>
            <a:pPr algn="ctr">
              <a:spcBef>
                <a:spcPct val="50000"/>
              </a:spcBef>
            </a:pPr>
            <a:endParaRPr lang="hu-HU" sz="2600">
              <a:solidFill>
                <a:srgbClr val="000000"/>
              </a:solidFill>
              <a:latin typeface="Times New Roman" pitchFamily="-84" charset="0"/>
              <a:ea typeface="Arial" pitchFamily="-84" charset="0"/>
              <a:cs typeface="Arial" pitchFamily="-84" charset="0"/>
            </a:endParaRPr>
          </a:p>
        </p:txBody>
      </p:sp>
      <p:sp>
        <p:nvSpPr>
          <p:cNvPr id="15"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3789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84" charset="0"/>
                <a:ea typeface="Helvetica" pitchFamily="-84" charset="0"/>
                <a:cs typeface="Helvetica" pitchFamily="-84" charset="0"/>
              </a:rPr>
              <a:t>Degree distribution</a:t>
            </a:r>
            <a:endParaRPr lang="en-US" sz="2000" b="1" dirty="0">
              <a:solidFill>
                <a:schemeClr val="bg1"/>
              </a:solidFill>
              <a:latin typeface="Helvetica" pitchFamily="-84" charset="0"/>
              <a:ea typeface="Helvetica" pitchFamily="-84" charset="0"/>
              <a:cs typeface="Helvetica" pitchFamily="-84" charset="0"/>
            </a:endParaRPr>
          </a:p>
        </p:txBody>
      </p:sp>
      <p:graphicFrame>
        <p:nvGraphicFramePr>
          <p:cNvPr id="37892" name="Object 6"/>
          <p:cNvGraphicFramePr>
            <a:graphicFrameLocks noChangeAspect="1"/>
          </p:cNvGraphicFramePr>
          <p:nvPr/>
        </p:nvGraphicFramePr>
        <p:xfrm>
          <a:off x="201613" y="889000"/>
          <a:ext cx="2957512" cy="842963"/>
        </p:xfrm>
        <a:graphic>
          <a:graphicData uri="http://schemas.openxmlformats.org/presentationml/2006/ole">
            <mc:AlternateContent xmlns:mc="http://schemas.openxmlformats.org/markup-compatibility/2006">
              <mc:Choice xmlns:v="urn:schemas-microsoft-com:vml" Requires="v">
                <p:oleObj spid="_x0000_s120873" name="Equation" r:id="rId4" imgW="1371600" imgH="469900" progId="Equation.3">
                  <p:embed/>
                </p:oleObj>
              </mc:Choice>
              <mc:Fallback>
                <p:oleObj name="Equation" r:id="rId4" imgW="1371600" imgH="4699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613" y="889000"/>
                        <a:ext cx="2957512"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p:nvPr/>
        </p:nvSpPr>
        <p:spPr>
          <a:xfrm>
            <a:off x="368300" y="2298700"/>
            <a:ext cx="8280400" cy="2862323"/>
          </a:xfrm>
          <a:prstGeom prst="rect">
            <a:avLst/>
          </a:prstGeom>
        </p:spPr>
        <p:txBody>
          <a:bodyPr wrap="square">
            <a:spAutoFit/>
          </a:bodyPr>
          <a:lstStyle/>
          <a:p>
            <a:r>
              <a:rPr lang="en-US" dirty="0" smtClean="0"/>
              <a:t> </a:t>
            </a:r>
            <a:r>
              <a:rPr lang="en-US" dirty="0"/>
              <a:t>(</a:t>
            </a:r>
            <a:r>
              <a:rPr lang="en-US" dirty="0" err="1"/>
              <a:t>i</a:t>
            </a:r>
            <a:r>
              <a:rPr lang="en-US" dirty="0"/>
              <a:t>) The degree exponent</a:t>
            </a:r>
            <a:r>
              <a:rPr lang="en-US" dirty="0" smtClean="0"/>
              <a:t> is </a:t>
            </a:r>
            <a:r>
              <a:rPr lang="en-US" dirty="0"/>
              <a:t>independent of</a:t>
            </a:r>
            <a:r>
              <a:rPr lang="en-US" dirty="0" smtClean="0"/>
              <a:t> </a:t>
            </a:r>
            <a:r>
              <a:rPr lang="en-US" dirty="0" err="1" smtClean="0"/>
              <a:t>m</a:t>
            </a:r>
            <a:r>
              <a:rPr lang="en-US" dirty="0" smtClean="0"/>
              <a:t>.</a:t>
            </a:r>
          </a:p>
          <a:p>
            <a:endParaRPr lang="en-US" dirty="0" smtClean="0"/>
          </a:p>
          <a:p>
            <a:r>
              <a:rPr lang="en-US" dirty="0"/>
              <a:t>(ii) As the power-law</a:t>
            </a:r>
            <a:r>
              <a:rPr lang="en-US" dirty="0" smtClean="0"/>
              <a:t> describes </a:t>
            </a:r>
            <a:r>
              <a:rPr lang="en-US" dirty="0"/>
              <a:t>systems of rather different ages and sizes, it is expected that a correct model should provide a time-independent degree distribution. Indeed,</a:t>
            </a:r>
            <a:r>
              <a:rPr lang="en-US" dirty="0" smtClean="0"/>
              <a:t> asymptotically the </a:t>
            </a:r>
            <a:r>
              <a:rPr lang="en-US" dirty="0"/>
              <a:t>degree distribution of the BA model is independent of time (</a:t>
            </a:r>
            <a:r>
              <a:rPr lang="en-US" dirty="0" smtClean="0"/>
              <a:t>and of </a:t>
            </a:r>
            <a:r>
              <a:rPr lang="en-US" dirty="0"/>
              <a:t>the system size</a:t>
            </a:r>
            <a:r>
              <a:rPr lang="en-US" dirty="0" smtClean="0"/>
              <a:t> N) </a:t>
            </a:r>
          </a:p>
          <a:p>
            <a:endParaRPr lang="en-US" dirty="0" smtClean="0"/>
          </a:p>
          <a:p>
            <a:r>
              <a:rPr lang="en-US" dirty="0" smtClean="0">
                <a:sym typeface="Wingdings"/>
              </a:rPr>
              <a:t>	</a:t>
            </a:r>
            <a:r>
              <a:rPr lang="en-US" dirty="0" err="1" smtClean="0">
                <a:sym typeface="Wingdings"/>
              </a:rPr>
              <a:t></a:t>
            </a:r>
            <a:r>
              <a:rPr lang="en-US" dirty="0" smtClean="0">
                <a:sym typeface="Wingdings"/>
              </a:rPr>
              <a:t> </a:t>
            </a:r>
            <a:r>
              <a:rPr lang="en-US" dirty="0" smtClean="0"/>
              <a:t>the </a:t>
            </a:r>
            <a:r>
              <a:rPr lang="en-US" dirty="0"/>
              <a:t>network reaches a stationary scale-free state. </a:t>
            </a:r>
            <a:endParaRPr lang="en-US" dirty="0" smtClean="0"/>
          </a:p>
          <a:p>
            <a:endParaRPr lang="en-US" dirty="0" smtClean="0"/>
          </a:p>
          <a:p>
            <a:r>
              <a:rPr lang="en-US" dirty="0"/>
              <a:t>(iii)</a:t>
            </a:r>
            <a:r>
              <a:rPr lang="en-US" dirty="0" smtClean="0"/>
              <a:t> The </a:t>
            </a:r>
            <a:r>
              <a:rPr lang="en-US" dirty="0"/>
              <a:t>coefficient of the power-law distribution is proportional to</a:t>
            </a:r>
            <a:r>
              <a:rPr lang="en-US" dirty="0" smtClean="0"/>
              <a:t> m</a:t>
            </a:r>
            <a:r>
              <a:rPr lang="en-US" baseline="30000" dirty="0" smtClean="0"/>
              <a:t>2</a:t>
            </a:r>
            <a:r>
              <a:rPr lang="en-US" dirty="0" smtClean="0"/>
              <a:t>.</a:t>
            </a:r>
            <a:endParaRPr lang="en-US" dirty="0"/>
          </a:p>
        </p:txBody>
      </p:sp>
      <p:graphicFrame>
        <p:nvGraphicFramePr>
          <p:cNvPr id="11" name="Object 8"/>
          <p:cNvGraphicFramePr>
            <a:graphicFrameLocks noChangeAspect="1"/>
          </p:cNvGraphicFramePr>
          <p:nvPr/>
        </p:nvGraphicFramePr>
        <p:xfrm>
          <a:off x="4406900" y="990600"/>
          <a:ext cx="2725738" cy="649287"/>
        </p:xfrm>
        <a:graphic>
          <a:graphicData uri="http://schemas.openxmlformats.org/presentationml/2006/ole">
            <mc:AlternateContent xmlns:mc="http://schemas.openxmlformats.org/markup-compatibility/2006">
              <mc:Choice xmlns:v="urn:schemas-microsoft-com:vml" Requires="v">
                <p:oleObj spid="_x0000_s120874" name="Equation" r:id="rId6" imgW="1333500" imgH="381000" progId="Equation.3">
                  <p:embed/>
                </p:oleObj>
              </mc:Choice>
              <mc:Fallback>
                <p:oleObj name="Equation" r:id="rId6" imgW="1333500" imgH="381000" progId="Equation.3">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6900" y="990600"/>
                        <a:ext cx="2725738"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9"/>
          <p:cNvGraphicFramePr>
            <a:graphicFrameLocks noChangeAspect="1"/>
          </p:cNvGraphicFramePr>
          <p:nvPr/>
        </p:nvGraphicFramePr>
        <p:xfrm>
          <a:off x="5326063" y="1871662"/>
          <a:ext cx="1349375" cy="325437"/>
        </p:xfrm>
        <a:graphic>
          <a:graphicData uri="http://schemas.openxmlformats.org/presentationml/2006/ole">
            <mc:AlternateContent xmlns:mc="http://schemas.openxmlformats.org/markup-compatibility/2006">
              <mc:Choice xmlns:v="urn:schemas-microsoft-com:vml" Requires="v">
                <p:oleObj spid="_x0000_s120875" name="Equation" r:id="rId8" imgW="660400" imgH="190500" progId="Equation.3">
                  <p:embed/>
                </p:oleObj>
              </mc:Choice>
              <mc:Fallback>
                <p:oleObj name="Equation" r:id="rId8" imgW="660400" imgH="190500" progId="Equation.3">
                  <p:embed/>
                  <p:pic>
                    <p:nvPicPr>
                      <p:cNvPr id="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6063" y="1871662"/>
                        <a:ext cx="1349375" cy="325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30"/>
          <p:cNvSpPr txBox="1">
            <a:spLocks noChangeArrowheads="1"/>
          </p:cNvSpPr>
          <p:nvPr/>
        </p:nvSpPr>
        <p:spPr bwMode="auto">
          <a:xfrm>
            <a:off x="7132638" y="1852612"/>
            <a:ext cx="1135062" cy="338137"/>
          </a:xfrm>
          <a:prstGeom prst="rect">
            <a:avLst/>
          </a:prstGeom>
          <a:noFill/>
          <a:ln w="9525">
            <a:noFill/>
            <a:miter lim="800000"/>
            <a:headEnd/>
            <a:tailEnd/>
          </a:ln>
        </p:spPr>
        <p:txBody>
          <a:bodyPr wrap="none">
            <a:prstTxWarp prst="textNoShape">
              <a:avLst/>
            </a:prstTxWarp>
            <a:spAutoFit/>
          </a:bodyPr>
          <a:lstStyle/>
          <a:p>
            <a:r>
              <a:rPr lang="hu-HU" sz="1600" dirty="0">
                <a:latin typeface="Helvetica" pitchFamily="-84" charset="0"/>
                <a:ea typeface="Helvetica" pitchFamily="-84" charset="0"/>
                <a:cs typeface="Helvetica" pitchFamily="-84" charset="0"/>
              </a:rPr>
              <a:t>for large </a:t>
            </a:r>
            <a:r>
              <a:rPr lang="hu-HU" sz="1600" i="1" dirty="0">
                <a:solidFill>
                  <a:srgbClr val="FF0000"/>
                </a:solidFill>
                <a:latin typeface="Helvetica" pitchFamily="-84" charset="0"/>
                <a:ea typeface="Helvetica" pitchFamily="-84" charset="0"/>
                <a:cs typeface="Helvetica" pitchFamily="-84" charset="0"/>
              </a:rPr>
              <a:t>k</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p:bldP spid="307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4" name="Object 4"/>
          <p:cNvGraphicFramePr>
            <a:graphicFrameLocks noChangeAspect="1"/>
          </p:cNvGraphicFramePr>
          <p:nvPr>
            <p:extLst>
              <p:ext uri="{D42A27DB-BD31-4B8C-83A1-F6EECF244321}">
                <p14:modId xmlns:p14="http://schemas.microsoft.com/office/powerpoint/2010/main" val="1479329981"/>
              </p:ext>
            </p:extLst>
          </p:nvPr>
        </p:nvGraphicFramePr>
        <p:xfrm>
          <a:off x="93663" y="2162706"/>
          <a:ext cx="1792288" cy="427037"/>
        </p:xfrm>
        <a:graphic>
          <a:graphicData uri="http://schemas.openxmlformats.org/presentationml/2006/ole">
            <mc:AlternateContent xmlns:mc="http://schemas.openxmlformats.org/markup-compatibility/2006">
              <mc:Choice xmlns:v="urn:schemas-microsoft-com:vml" Requires="v">
                <p:oleObj spid="_x0000_s180247" name="Equation" r:id="rId3" imgW="1333500" imgH="381000" progId="Equation.3">
                  <p:embed/>
                </p:oleObj>
              </mc:Choice>
              <mc:Fallback>
                <p:oleObj name="Equation" r:id="rId3" imgW="1333500" imgH="3810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3" y="2162706"/>
                        <a:ext cx="1792288" cy="42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84" charset="0"/>
                <a:ea typeface="Helvetica" pitchFamily="-84" charset="0"/>
                <a:cs typeface="Helvetica" pitchFamily="-84" charset="0"/>
              </a:rPr>
              <a:t>NUMERICAL SIMULATION OF THE BA MODEL</a:t>
            </a:r>
          </a:p>
          <a:p>
            <a:pPr>
              <a:spcBef>
                <a:spcPct val="20000"/>
              </a:spcBef>
            </a:pPr>
            <a:r>
              <a:rPr lang="en-US" sz="2000" b="1" dirty="0">
                <a:solidFill>
                  <a:schemeClr val="bg1"/>
                </a:solidFill>
                <a:latin typeface="Helvetica" pitchFamily="-84" charset="0"/>
                <a:ea typeface="Helvetica" pitchFamily="-84" charset="0"/>
                <a:cs typeface="Helvetica" pitchFamily="-84" charset="0"/>
              </a:rPr>
              <a:t> </a:t>
            </a:r>
          </a:p>
        </p:txBody>
      </p:sp>
      <p:pic>
        <p:nvPicPr>
          <p:cNvPr id="2" name="Picture 1"/>
          <p:cNvPicPr>
            <a:picLocks noChangeAspect="1"/>
          </p:cNvPicPr>
          <p:nvPr/>
        </p:nvPicPr>
        <p:blipFill>
          <a:blip r:embed="rId5"/>
          <a:stretch>
            <a:fillRect/>
          </a:stretch>
        </p:blipFill>
        <p:spPr>
          <a:xfrm>
            <a:off x="1885950" y="584200"/>
            <a:ext cx="3435349" cy="5086593"/>
          </a:xfrm>
          <a:prstGeom prst="rect">
            <a:avLst/>
          </a:prstGeom>
        </p:spPr>
      </p:pic>
      <p:pic>
        <p:nvPicPr>
          <p:cNvPr id="16" name="Picture 15"/>
          <p:cNvPicPr>
            <a:picLocks noChangeAspect="1"/>
          </p:cNvPicPr>
          <p:nvPr/>
        </p:nvPicPr>
        <p:blipFill>
          <a:blip r:embed="rId6"/>
          <a:stretch>
            <a:fillRect/>
          </a:stretch>
        </p:blipFill>
        <p:spPr>
          <a:xfrm>
            <a:off x="5570536" y="900112"/>
            <a:ext cx="3227917" cy="1819047"/>
          </a:xfrm>
          <a:prstGeom prst="rect">
            <a:avLst/>
          </a:prstGeom>
        </p:spPr>
      </p:pic>
      <p:pic>
        <p:nvPicPr>
          <p:cNvPr id="4" name="Picture 3"/>
          <p:cNvPicPr>
            <a:picLocks noChangeAspect="1"/>
          </p:cNvPicPr>
          <p:nvPr/>
        </p:nvPicPr>
        <p:blipFill>
          <a:blip r:embed="rId7"/>
          <a:stretch>
            <a:fillRect/>
          </a:stretch>
        </p:blipFill>
        <p:spPr>
          <a:xfrm>
            <a:off x="5570536" y="3797300"/>
            <a:ext cx="3227917" cy="1270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absence of growth and preferential attachment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500063" y="2587625"/>
          <a:ext cx="3865562" cy="2430463"/>
        </p:xfrm>
        <a:graphic>
          <a:graphicData uri="http://schemas.openxmlformats.org/presentationml/2006/ole">
            <mc:AlternateContent xmlns:mc="http://schemas.openxmlformats.org/markup-compatibility/2006">
              <mc:Choice xmlns:v="urn:schemas-microsoft-com:vml" Requires="v">
                <p:oleObj spid="_x0000_s48149" name="Equation" r:id="rId3" imgW="1651000" imgH="1244600" progId="Equation.3">
                  <p:embed/>
                </p:oleObj>
              </mc:Choice>
              <mc:Fallback>
                <p:oleObj name="Equation" r:id="rId3" imgW="1651000" imgH="1244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2587625"/>
                        <a:ext cx="3865562" cy="2430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132" name="Group 4"/>
          <p:cNvGrpSpPr>
            <a:grpSpLocks/>
          </p:cNvGrpSpPr>
          <p:nvPr/>
        </p:nvGrpSpPr>
        <p:grpSpPr bwMode="auto">
          <a:xfrm>
            <a:off x="1397000" y="711200"/>
            <a:ext cx="6057900" cy="635000"/>
            <a:chOff x="880" y="538"/>
            <a:chExt cx="3816" cy="480"/>
          </a:xfrm>
        </p:grpSpPr>
        <p:sp>
          <p:nvSpPr>
            <p:cNvPr id="48136" name="Text Box 5"/>
            <p:cNvSpPr txBox="1">
              <a:spLocks noChangeArrowheads="1"/>
            </p:cNvSpPr>
            <p:nvPr/>
          </p:nvSpPr>
          <p:spPr bwMode="auto">
            <a:xfrm>
              <a:off x="880" y="605"/>
              <a:ext cx="3744" cy="326"/>
            </a:xfrm>
            <a:prstGeom prst="rect">
              <a:avLst/>
            </a:prstGeom>
            <a:noFill/>
            <a:ln w="9525">
              <a:noFill/>
              <a:miter lim="800000"/>
              <a:headEnd/>
              <a:tailEnd/>
            </a:ln>
          </p:spPr>
          <p:txBody>
            <a:bodyPr>
              <a:prstTxWarp prst="textNoShape">
                <a:avLst/>
              </a:prstTxWarp>
              <a:spAutoFit/>
            </a:bodyPr>
            <a:lstStyle/>
            <a:p>
              <a:pPr>
                <a:spcBef>
                  <a:spcPct val="50000"/>
                </a:spcBef>
              </a:pPr>
              <a:r>
                <a:rPr lang="en-US" sz="2100">
                  <a:solidFill>
                    <a:srgbClr val="000000"/>
                  </a:solidFill>
                  <a:latin typeface="Helvetica" pitchFamily="-84" charset="0"/>
                  <a:ea typeface="굴림" charset="-128"/>
                  <a:cs typeface="굴림" charset="-128"/>
                </a:rPr>
                <a:t>       growth                    preferential attachment</a:t>
              </a:r>
            </a:p>
          </p:txBody>
        </p:sp>
        <p:sp>
          <p:nvSpPr>
            <p:cNvPr id="48137" name="Rectangle 6"/>
            <p:cNvSpPr>
              <a:spLocks noChangeArrowheads="1"/>
            </p:cNvSpPr>
            <p:nvPr/>
          </p:nvSpPr>
          <p:spPr bwMode="auto">
            <a:xfrm>
              <a:off x="1048" y="538"/>
              <a:ext cx="3648" cy="480"/>
            </a:xfrm>
            <a:prstGeom prst="rect">
              <a:avLst/>
            </a:prstGeom>
            <a:noFill/>
            <a:ln w="9525">
              <a:solidFill>
                <a:schemeClr val="tx1"/>
              </a:solidFill>
              <a:miter lim="800000"/>
              <a:headEnd/>
              <a:tailEnd/>
            </a:ln>
          </p:spPr>
          <p:txBody>
            <a:bodyPr wrap="none" anchor="ctr">
              <a:prstTxWarp prst="textNoShape">
                <a:avLst/>
              </a:prstTxWarp>
            </a:bodyPr>
            <a:lstStyle/>
            <a:p>
              <a:pPr algn="ctr">
                <a:spcBef>
                  <a:spcPct val="50000"/>
                </a:spcBef>
              </a:pPr>
              <a:endParaRPr lang="hu-HU" sz="2400" b="1">
                <a:solidFill>
                  <a:srgbClr val="000000"/>
                </a:solidFill>
                <a:latin typeface="Times New Roman" pitchFamily="-84" charset="0"/>
                <a:ea typeface="굴림" charset="-128"/>
                <a:cs typeface="굴림" charset="-128"/>
              </a:endParaRPr>
            </a:p>
          </p:txBody>
        </p:sp>
        <p:sp>
          <p:nvSpPr>
            <p:cNvPr id="48138" name="Line 7"/>
            <p:cNvSpPr>
              <a:spLocks noChangeShapeType="1"/>
            </p:cNvSpPr>
            <p:nvPr/>
          </p:nvSpPr>
          <p:spPr bwMode="auto">
            <a:xfrm>
              <a:off x="2632" y="643"/>
              <a:ext cx="1920" cy="288"/>
            </a:xfrm>
            <a:prstGeom prst="line">
              <a:avLst/>
            </a:prstGeom>
            <a:noFill/>
            <a:ln w="28575">
              <a:solidFill>
                <a:srgbClr val="FF0000"/>
              </a:solidFill>
              <a:round/>
              <a:headEnd/>
              <a:tailEnd/>
            </a:ln>
          </p:spPr>
          <p:txBody>
            <a:bodyPr wrap="none" anchor="ctr">
              <a:prstTxWarp prst="textNoShape">
                <a:avLst/>
              </a:prstTxWarp>
            </a:bodyPr>
            <a:lstStyle/>
            <a:p>
              <a:endParaRPr lang="en-US"/>
            </a:p>
          </p:txBody>
        </p:sp>
        <p:sp>
          <p:nvSpPr>
            <p:cNvPr id="48139" name="Line 8"/>
            <p:cNvSpPr>
              <a:spLocks noChangeShapeType="1"/>
            </p:cNvSpPr>
            <p:nvPr/>
          </p:nvSpPr>
          <p:spPr bwMode="auto">
            <a:xfrm flipV="1">
              <a:off x="2632" y="643"/>
              <a:ext cx="1920" cy="288"/>
            </a:xfrm>
            <a:prstGeom prst="line">
              <a:avLst/>
            </a:prstGeom>
            <a:noFill/>
            <a:ln w="28575">
              <a:solidFill>
                <a:srgbClr val="FF0000"/>
              </a:solidFill>
              <a:round/>
              <a:headEnd/>
              <a:tailEnd/>
            </a:ln>
          </p:spPr>
          <p:txBody>
            <a:bodyPr wrap="none" anchor="ctr">
              <a:prstTxWarp prst="textNoShape">
                <a:avLst/>
              </a:prstTxWarp>
            </a:bodyPr>
            <a:lstStyle/>
            <a:p>
              <a:endParaRPr lang="en-US"/>
            </a:p>
          </p:txBody>
        </p:sp>
      </p:grpSp>
      <p:sp>
        <p:nvSpPr>
          <p:cNvPr id="48133" name="Text Box 9"/>
          <p:cNvSpPr txBox="1">
            <a:spLocks noChangeArrowheads="1"/>
          </p:cNvSpPr>
          <p:nvPr/>
        </p:nvSpPr>
        <p:spPr bwMode="auto">
          <a:xfrm>
            <a:off x="468313" y="1770063"/>
            <a:ext cx="2112962" cy="477837"/>
          </a:xfrm>
          <a:prstGeom prst="rect">
            <a:avLst/>
          </a:prstGeom>
          <a:noFill/>
          <a:ln w="9525">
            <a:noFill/>
            <a:miter lim="800000"/>
            <a:headEnd/>
            <a:tailEnd/>
          </a:ln>
        </p:spPr>
        <p:txBody>
          <a:bodyPr wrap="none">
            <a:prstTxWarp prst="textNoShape">
              <a:avLst/>
            </a:prstTxWarp>
            <a:spAutoFit/>
          </a:bodyPr>
          <a:lstStyle/>
          <a:p>
            <a:r>
              <a:rPr lang="en-US" sz="2400">
                <a:solidFill>
                  <a:srgbClr val="000000"/>
                </a:solidFill>
                <a:latin typeface="Times New Roman" pitchFamily="-84" charset="0"/>
                <a:ea typeface="굴림" charset="-128"/>
                <a:cs typeface="Times New Roman" pitchFamily="-84" charset="0"/>
              </a:rPr>
              <a:t>Π(</a:t>
            </a:r>
            <a:r>
              <a:rPr lang="en-US" sz="2400" i="1">
                <a:solidFill>
                  <a:srgbClr val="000000"/>
                </a:solidFill>
                <a:latin typeface="Times New Roman" pitchFamily="-84" charset="0"/>
                <a:ea typeface="굴림" charset="-128"/>
                <a:cs typeface="Times New Roman" pitchFamily="-84" charset="0"/>
              </a:rPr>
              <a:t>k</a:t>
            </a:r>
            <a:r>
              <a:rPr lang="en-US" sz="2400" i="1" baseline="-25000">
                <a:solidFill>
                  <a:srgbClr val="000000"/>
                </a:solidFill>
                <a:latin typeface="Times New Roman" pitchFamily="-84" charset="0"/>
                <a:ea typeface="굴림" charset="-128"/>
                <a:cs typeface="Times New Roman" pitchFamily="-84" charset="0"/>
              </a:rPr>
              <a:t>i</a:t>
            </a:r>
            <a:r>
              <a:rPr lang="en-US" sz="2400">
                <a:solidFill>
                  <a:srgbClr val="000000"/>
                </a:solidFill>
                <a:latin typeface="Times New Roman" pitchFamily="-84" charset="0"/>
                <a:ea typeface="굴림" charset="-128"/>
                <a:cs typeface="Times New Roman" pitchFamily="-84" charset="0"/>
              </a:rPr>
              <a:t>) : </a:t>
            </a:r>
            <a:r>
              <a:rPr lang="en-US" sz="2400">
                <a:solidFill>
                  <a:srgbClr val="000000"/>
                </a:solidFill>
                <a:latin typeface="Helvetica" pitchFamily="-84" charset="0"/>
                <a:ea typeface="굴림" charset="-128"/>
                <a:cs typeface="굴림" charset="-128"/>
              </a:rPr>
              <a:t>uniform</a:t>
            </a:r>
          </a:p>
        </p:txBody>
      </p:sp>
      <p:sp>
        <p:nvSpPr>
          <p:cNvPr id="48135"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MODEL  A</a:t>
            </a:r>
          </a:p>
          <a:p>
            <a:pPr>
              <a:spcBef>
                <a:spcPct val="20000"/>
              </a:spcBef>
            </a:pPr>
            <a:r>
              <a:rPr lang="en-US" sz="2000" b="1">
                <a:solidFill>
                  <a:schemeClr val="bg1"/>
                </a:solidFill>
                <a:latin typeface="Helvetica" pitchFamily="-84" charset="0"/>
                <a:ea typeface="Helvetica" pitchFamily="-84" charset="0"/>
                <a:cs typeface="Helvetica" pitchFamily="-84" charset="0"/>
              </a:rPr>
              <a:t> </a:t>
            </a:r>
          </a:p>
        </p:txBody>
      </p:sp>
      <p:pic>
        <p:nvPicPr>
          <p:cNvPr id="2" name="Picture 1"/>
          <p:cNvPicPr>
            <a:picLocks noChangeAspect="1"/>
          </p:cNvPicPr>
          <p:nvPr/>
        </p:nvPicPr>
        <p:blipFill>
          <a:blip r:embed="rId5"/>
          <a:stretch>
            <a:fillRect/>
          </a:stretch>
        </p:blipFill>
        <p:spPr>
          <a:xfrm>
            <a:off x="5702300" y="1482724"/>
            <a:ext cx="3048000" cy="411125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7" name="Rectangle 6"/>
          <p:cNvSpPr/>
          <p:nvPr/>
        </p:nvSpPr>
        <p:spPr>
          <a:xfrm>
            <a:off x="927100" y="1426339"/>
            <a:ext cx="7391400" cy="2585323"/>
          </a:xfrm>
          <a:prstGeom prst="rect">
            <a:avLst/>
          </a:prstGeom>
        </p:spPr>
        <p:txBody>
          <a:bodyPr wrap="square">
            <a:spAutoFit/>
          </a:bodyPr>
          <a:lstStyle/>
          <a:p>
            <a:r>
              <a:rPr lang="en-US" dirty="0" smtClean="0">
                <a:solidFill>
                  <a:srgbClr val="1A1A1A"/>
                </a:solidFill>
                <a:latin typeface="GillSans"/>
              </a:rPr>
              <a:t>Hubs represent the most striking difference between a random and a scale-free network. Their emergence in many real systems raises several fundamental questions:</a:t>
            </a:r>
          </a:p>
          <a:p>
            <a:endParaRPr lang="en-US" dirty="0" smtClean="0">
              <a:solidFill>
                <a:srgbClr val="1A1A1A"/>
              </a:solidFill>
              <a:latin typeface="GillSans"/>
            </a:endParaRPr>
          </a:p>
          <a:p>
            <a:pPr>
              <a:buFont typeface="Arial"/>
              <a:buChar char="•"/>
            </a:pPr>
            <a:r>
              <a:rPr lang="en-US" dirty="0" smtClean="0">
                <a:solidFill>
                  <a:srgbClr val="1A1A1A"/>
                </a:solidFill>
                <a:latin typeface="GillSans"/>
              </a:rPr>
              <a:t>Why does the random network model of </a:t>
            </a:r>
            <a:r>
              <a:rPr lang="en-US" dirty="0" err="1" smtClean="0">
                <a:solidFill>
                  <a:srgbClr val="1A1A1A"/>
                </a:solidFill>
                <a:latin typeface="GillSans"/>
              </a:rPr>
              <a:t>Erdős</a:t>
            </a:r>
            <a:r>
              <a:rPr lang="en-US" dirty="0" smtClean="0">
                <a:solidFill>
                  <a:srgbClr val="1A1A1A"/>
                </a:solidFill>
                <a:latin typeface="GillSans"/>
              </a:rPr>
              <a:t> and </a:t>
            </a:r>
            <a:r>
              <a:rPr lang="en-US" dirty="0" err="1" smtClean="0">
                <a:solidFill>
                  <a:srgbClr val="1A1A1A"/>
                </a:solidFill>
                <a:latin typeface="GillSans"/>
              </a:rPr>
              <a:t>Rényi</a:t>
            </a:r>
            <a:r>
              <a:rPr lang="en-US" dirty="0" smtClean="0">
                <a:solidFill>
                  <a:srgbClr val="1A1A1A"/>
                </a:solidFill>
                <a:latin typeface="GillSans"/>
              </a:rPr>
              <a:t> fail to reproduce the hubs and the power laws observed in many real networks? </a:t>
            </a:r>
          </a:p>
          <a:p>
            <a:pPr>
              <a:buFont typeface="Arial"/>
              <a:buChar char="•"/>
            </a:pPr>
            <a:endParaRPr lang="en-US" dirty="0" smtClean="0">
              <a:solidFill>
                <a:srgbClr val="1A1A1A"/>
              </a:solidFill>
              <a:latin typeface="GillSans"/>
            </a:endParaRPr>
          </a:p>
          <a:p>
            <a:pPr>
              <a:buFont typeface="Arial"/>
              <a:buChar char="•"/>
            </a:pPr>
            <a:r>
              <a:rPr lang="en-US" dirty="0" smtClean="0">
                <a:solidFill>
                  <a:srgbClr val="1A1A1A"/>
                </a:solidFill>
                <a:latin typeface="GillSans"/>
              </a:rPr>
              <a:t> Why do so different systems as the WWW or the cell converge to a similar scale-free architecture?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2"/>
          <p:cNvGraphicFramePr>
            <a:graphicFrameLocks noChangeAspect="1"/>
          </p:cNvGraphicFramePr>
          <p:nvPr/>
        </p:nvGraphicFramePr>
        <p:xfrm>
          <a:off x="355600" y="2222500"/>
          <a:ext cx="4267200" cy="1500188"/>
        </p:xfrm>
        <a:graphic>
          <a:graphicData uri="http://schemas.openxmlformats.org/presentationml/2006/ole">
            <mc:AlternateContent xmlns:mc="http://schemas.openxmlformats.org/markup-compatibility/2006">
              <mc:Choice xmlns:v="urn:schemas-microsoft-com:vml" Requires="v">
                <p:oleObj spid="_x0000_s49172" name="Equation" r:id="rId3" imgW="2108160" imgH="888840" progId="Equation.3">
                  <p:embed/>
                </p:oleObj>
              </mc:Choice>
              <mc:Fallback>
                <p:oleObj name="Equation" r:id="rId3" imgW="2108160" imgH="8888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2222500"/>
                        <a:ext cx="4267200" cy="150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6" name="Text Box 4"/>
          <p:cNvSpPr txBox="1">
            <a:spLocks noChangeArrowheads="1"/>
          </p:cNvSpPr>
          <p:nvPr/>
        </p:nvSpPr>
        <p:spPr bwMode="auto">
          <a:xfrm>
            <a:off x="1460500" y="1143000"/>
            <a:ext cx="5943600" cy="430213"/>
          </a:xfrm>
          <a:prstGeom prst="rect">
            <a:avLst/>
          </a:prstGeom>
          <a:noFill/>
          <a:ln w="9525">
            <a:noFill/>
            <a:miter lim="800000"/>
            <a:headEnd/>
            <a:tailEnd/>
          </a:ln>
        </p:spPr>
        <p:txBody>
          <a:bodyPr>
            <a:prstTxWarp prst="textNoShape">
              <a:avLst/>
            </a:prstTxWarp>
            <a:spAutoFit/>
          </a:bodyPr>
          <a:lstStyle/>
          <a:p>
            <a:pPr>
              <a:spcBef>
                <a:spcPct val="50000"/>
              </a:spcBef>
            </a:pPr>
            <a:r>
              <a:rPr lang="en-US" sz="2200">
                <a:solidFill>
                  <a:srgbClr val="000000"/>
                </a:solidFill>
                <a:latin typeface="Helvetica" pitchFamily="-84" charset="0"/>
                <a:ea typeface="굴림" charset="-128"/>
                <a:cs typeface="굴림" charset="-128"/>
              </a:rPr>
              <a:t>       growth                  preferential attachment</a:t>
            </a:r>
          </a:p>
        </p:txBody>
      </p:sp>
      <p:sp>
        <p:nvSpPr>
          <p:cNvPr id="49157" name="Rectangle 5"/>
          <p:cNvSpPr>
            <a:spLocks noChangeArrowheads="1"/>
          </p:cNvSpPr>
          <p:nvPr/>
        </p:nvSpPr>
        <p:spPr bwMode="auto">
          <a:xfrm>
            <a:off x="1676400" y="1066800"/>
            <a:ext cx="5791200" cy="635000"/>
          </a:xfrm>
          <a:prstGeom prst="rect">
            <a:avLst/>
          </a:prstGeom>
          <a:noFill/>
          <a:ln w="9525">
            <a:solidFill>
              <a:schemeClr val="tx1"/>
            </a:solidFill>
            <a:miter lim="800000"/>
            <a:headEnd/>
            <a:tailEnd/>
          </a:ln>
        </p:spPr>
        <p:txBody>
          <a:bodyPr wrap="none" anchor="ctr">
            <a:prstTxWarp prst="textNoShape">
              <a:avLst/>
            </a:prstTxWarp>
          </a:bodyPr>
          <a:lstStyle/>
          <a:p>
            <a:pPr algn="ctr">
              <a:spcBef>
                <a:spcPct val="50000"/>
              </a:spcBef>
            </a:pPr>
            <a:endParaRPr lang="hu-HU" sz="2400" b="1">
              <a:solidFill>
                <a:srgbClr val="000000"/>
              </a:solidFill>
              <a:latin typeface="Times New Roman" pitchFamily="-84" charset="0"/>
              <a:ea typeface="굴림" charset="-128"/>
              <a:cs typeface="굴림" charset="-128"/>
            </a:endParaRPr>
          </a:p>
        </p:txBody>
      </p:sp>
      <p:sp>
        <p:nvSpPr>
          <p:cNvPr id="49158" name="Line 6"/>
          <p:cNvSpPr>
            <a:spLocks noChangeShapeType="1"/>
          </p:cNvSpPr>
          <p:nvPr/>
        </p:nvSpPr>
        <p:spPr bwMode="auto">
          <a:xfrm>
            <a:off x="1905000" y="1193800"/>
            <a:ext cx="1143000" cy="381000"/>
          </a:xfrm>
          <a:prstGeom prst="line">
            <a:avLst/>
          </a:prstGeom>
          <a:noFill/>
          <a:ln w="28575">
            <a:solidFill>
              <a:srgbClr val="FF0000"/>
            </a:solidFill>
            <a:round/>
            <a:headEnd/>
            <a:tailEnd/>
          </a:ln>
        </p:spPr>
        <p:txBody>
          <a:bodyPr wrap="none" anchor="ctr">
            <a:prstTxWarp prst="textNoShape">
              <a:avLst/>
            </a:prstTxWarp>
          </a:bodyPr>
          <a:lstStyle/>
          <a:p>
            <a:endParaRPr lang="en-US"/>
          </a:p>
        </p:txBody>
      </p:sp>
      <p:sp>
        <p:nvSpPr>
          <p:cNvPr id="49159" name="Line 7"/>
          <p:cNvSpPr>
            <a:spLocks noChangeShapeType="1"/>
          </p:cNvSpPr>
          <p:nvPr/>
        </p:nvSpPr>
        <p:spPr bwMode="auto">
          <a:xfrm flipV="1">
            <a:off x="1905000" y="1193800"/>
            <a:ext cx="1143000" cy="381000"/>
          </a:xfrm>
          <a:prstGeom prst="line">
            <a:avLst/>
          </a:prstGeom>
          <a:noFill/>
          <a:ln w="28575">
            <a:solidFill>
              <a:srgbClr val="FF0000"/>
            </a:solidFill>
            <a:round/>
            <a:headEnd/>
            <a:tailEnd/>
          </a:ln>
        </p:spPr>
        <p:txBody>
          <a:bodyPr wrap="none" anchor="ctr">
            <a:prstTxWarp prst="textNoShape">
              <a:avLst/>
            </a:prstTxWarp>
          </a:bodyPr>
          <a:lstStyle/>
          <a:p>
            <a:endParaRPr lang="en-US"/>
          </a:p>
        </p:txBody>
      </p:sp>
      <p:sp>
        <p:nvSpPr>
          <p:cNvPr id="49160" name="Text Box 8"/>
          <p:cNvSpPr txBox="1">
            <a:spLocks noChangeArrowheads="1"/>
          </p:cNvSpPr>
          <p:nvPr/>
        </p:nvSpPr>
        <p:spPr bwMode="auto">
          <a:xfrm>
            <a:off x="304800" y="4254500"/>
            <a:ext cx="5943600" cy="1016000"/>
          </a:xfrm>
          <a:prstGeom prst="rect">
            <a:avLst/>
          </a:prstGeom>
          <a:noFill/>
          <a:ln w="9525">
            <a:noFill/>
            <a:miter lim="800000"/>
            <a:headEnd/>
            <a:tailEnd/>
          </a:ln>
        </p:spPr>
        <p:txBody>
          <a:bodyPr>
            <a:prstTxWarp prst="textNoShape">
              <a:avLst/>
            </a:prstTxWarp>
            <a:spAutoFit/>
          </a:bodyPr>
          <a:lstStyle/>
          <a:p>
            <a:pPr>
              <a:spcBef>
                <a:spcPct val="50000"/>
              </a:spcBef>
            </a:pPr>
            <a:r>
              <a:rPr lang="en-US" sz="2400" dirty="0" err="1" smtClean="0">
                <a:solidFill>
                  <a:srgbClr val="000000"/>
                </a:solidFill>
                <a:latin typeface="Helvetica" pitchFamily="-84" charset="0"/>
                <a:ea typeface="굴림" charset="-128"/>
                <a:cs typeface="굴림" charset="-128"/>
              </a:rPr>
              <a:t>p</a:t>
            </a:r>
            <a:r>
              <a:rPr lang="en-US" sz="2400" baseline="-25000" dirty="0" err="1" smtClean="0">
                <a:solidFill>
                  <a:srgbClr val="000000"/>
                </a:solidFill>
                <a:latin typeface="Helvetica" pitchFamily="-84" charset="0"/>
                <a:ea typeface="굴림" charset="-128"/>
                <a:cs typeface="굴림" charset="-128"/>
              </a:rPr>
              <a:t>k</a:t>
            </a:r>
            <a:r>
              <a:rPr lang="en-US" sz="2400" dirty="0" smtClean="0">
                <a:solidFill>
                  <a:srgbClr val="000000"/>
                </a:solidFill>
                <a:latin typeface="Helvetica" pitchFamily="-84" charset="0"/>
                <a:ea typeface="굴림" charset="-128"/>
                <a:cs typeface="굴림" charset="-128"/>
              </a:rPr>
              <a:t> </a:t>
            </a:r>
            <a:r>
              <a:rPr lang="en-US" sz="2400" dirty="0">
                <a:solidFill>
                  <a:srgbClr val="000000"/>
                </a:solidFill>
                <a:latin typeface="Helvetica" pitchFamily="-84" charset="0"/>
                <a:ea typeface="굴림" charset="-128"/>
                <a:cs typeface="굴림" charset="-128"/>
              </a:rPr>
              <a:t>: power law (initially</a:t>
            </a:r>
            <a:r>
              <a:rPr lang="en-US" sz="2400" dirty="0" smtClean="0">
                <a:solidFill>
                  <a:srgbClr val="000000"/>
                </a:solidFill>
                <a:latin typeface="Helvetica" pitchFamily="-84" charset="0"/>
                <a:ea typeface="굴림" charset="-128"/>
                <a:cs typeface="굴림" charset="-128"/>
              </a:rPr>
              <a:t>) </a:t>
            </a:r>
            <a:r>
              <a:rPr lang="en-US" sz="2400" dirty="0" err="1" smtClean="0">
                <a:solidFill>
                  <a:srgbClr val="000000"/>
                </a:solidFill>
                <a:latin typeface="Helvetica" pitchFamily="-84" charset="0"/>
                <a:ea typeface="굴림" charset="-128"/>
                <a:cs typeface="굴림" charset="-128"/>
                <a:sym typeface="Wingdings"/>
              </a:rPr>
              <a:t></a:t>
            </a:r>
            <a:r>
              <a:rPr lang="en-US" sz="2400" dirty="0" smtClean="0">
                <a:solidFill>
                  <a:srgbClr val="000000"/>
                </a:solidFill>
                <a:latin typeface="Helvetica" pitchFamily="-84" charset="0"/>
                <a:ea typeface="굴림" charset="-128"/>
                <a:cs typeface="굴림" charset="-128"/>
                <a:sym typeface="Wingdings"/>
              </a:rPr>
              <a:t> </a:t>
            </a:r>
            <a:endParaRPr lang="en-US" sz="2400" dirty="0" smtClean="0">
              <a:solidFill>
                <a:srgbClr val="000000"/>
              </a:solidFill>
              <a:latin typeface="Helvetica" pitchFamily="-84" charset="0"/>
              <a:ea typeface="굴림" charset="-128"/>
              <a:cs typeface="굴림" charset="-128"/>
            </a:endParaRPr>
          </a:p>
          <a:p>
            <a:pPr>
              <a:spcBef>
                <a:spcPct val="50000"/>
              </a:spcBef>
            </a:pPr>
            <a:r>
              <a:rPr lang="en-US" sz="2400" dirty="0">
                <a:solidFill>
                  <a:srgbClr val="000000"/>
                </a:solidFill>
                <a:latin typeface="Helvetica" pitchFamily="-84" charset="0"/>
                <a:ea typeface="굴림" charset="-128"/>
                <a:cs typeface="굴림" charset="-128"/>
              </a:rPr>
              <a:t>    </a:t>
            </a:r>
            <a:r>
              <a:rPr lang="en-US" sz="2400" dirty="0" smtClean="0">
                <a:solidFill>
                  <a:srgbClr val="000000"/>
                </a:solidFill>
                <a:latin typeface="Helvetica" pitchFamily="-84" charset="0"/>
                <a:ea typeface="굴림" charset="-128"/>
                <a:cs typeface="굴림" charset="-128"/>
              </a:rPr>
              <a:t> </a:t>
            </a:r>
            <a:r>
              <a:rPr lang="en-US" sz="2400" dirty="0" err="1" smtClean="0">
                <a:solidFill>
                  <a:srgbClr val="000000"/>
                </a:solidFill>
                <a:latin typeface="Helvetica" pitchFamily="-84" charset="0"/>
                <a:ea typeface="굴림" charset="-128"/>
                <a:cs typeface="굴림" charset="-128"/>
                <a:sym typeface="Wingdings"/>
              </a:rPr>
              <a:t></a:t>
            </a:r>
            <a:r>
              <a:rPr lang="en-US" sz="2400" dirty="0" smtClean="0">
                <a:solidFill>
                  <a:srgbClr val="000000"/>
                </a:solidFill>
                <a:latin typeface="Helvetica" pitchFamily="-84" charset="0"/>
                <a:ea typeface="굴림" charset="-128"/>
                <a:cs typeface="굴림" charset="-128"/>
              </a:rPr>
              <a:t> </a:t>
            </a:r>
            <a:r>
              <a:rPr lang="en-US" sz="2400" dirty="0" smtClean="0">
                <a:solidFill>
                  <a:srgbClr val="000000"/>
                </a:solidFill>
                <a:latin typeface="Helvetica" pitchFamily="-84" charset="0"/>
                <a:ea typeface="굴림" charset="-128"/>
                <a:cs typeface="굴림" charset="-128"/>
                <a:sym typeface="Symbol" pitchFamily="-84" charset="2"/>
              </a:rPr>
              <a:t> </a:t>
            </a:r>
            <a:r>
              <a:rPr lang="en-US" sz="2400" dirty="0">
                <a:solidFill>
                  <a:srgbClr val="000000"/>
                </a:solidFill>
                <a:latin typeface="Helvetica" pitchFamily="-84" charset="0"/>
                <a:ea typeface="굴림" charset="-128"/>
                <a:cs typeface="굴림" charset="-128"/>
                <a:sym typeface="Symbol" pitchFamily="-84" charset="2"/>
              </a:rPr>
              <a:t>Gaussian</a:t>
            </a:r>
            <a:r>
              <a:rPr lang="en-US" sz="2400" dirty="0" smtClean="0">
                <a:solidFill>
                  <a:srgbClr val="000000"/>
                </a:solidFill>
                <a:latin typeface="Helvetica" pitchFamily="-84" charset="0"/>
                <a:ea typeface="굴림" charset="-128"/>
                <a:cs typeface="굴림" charset="-128"/>
              </a:rPr>
              <a:t> </a:t>
            </a:r>
            <a:r>
              <a:rPr lang="en-US" sz="2400" dirty="0" err="1" smtClean="0">
                <a:solidFill>
                  <a:srgbClr val="000000"/>
                </a:solidFill>
                <a:latin typeface="Helvetica" pitchFamily="-84" charset="0"/>
                <a:ea typeface="굴림" charset="-128"/>
                <a:cs typeface="굴림" charset="-128"/>
                <a:sym typeface="Wingdings"/>
              </a:rPr>
              <a:t></a:t>
            </a:r>
            <a:r>
              <a:rPr lang="en-US" sz="2400" dirty="0" smtClean="0">
                <a:solidFill>
                  <a:srgbClr val="000000"/>
                </a:solidFill>
                <a:latin typeface="Helvetica" pitchFamily="-84" charset="0"/>
                <a:ea typeface="굴림" charset="-128"/>
                <a:cs typeface="굴림" charset="-128"/>
                <a:sym typeface="Wingdings"/>
              </a:rPr>
              <a:t> </a:t>
            </a:r>
            <a:r>
              <a:rPr lang="en-US" sz="2400" dirty="0" smtClean="0">
                <a:solidFill>
                  <a:srgbClr val="000000"/>
                </a:solidFill>
                <a:latin typeface="Helvetica" pitchFamily="-84" charset="0"/>
                <a:ea typeface="굴림" charset="-128"/>
                <a:cs typeface="굴림" charset="-128"/>
                <a:sym typeface="Symbol" pitchFamily="-84" charset="2"/>
              </a:rPr>
              <a:t> </a:t>
            </a:r>
            <a:r>
              <a:rPr lang="en-US" sz="2400" dirty="0">
                <a:solidFill>
                  <a:srgbClr val="000000"/>
                </a:solidFill>
                <a:latin typeface="Helvetica" pitchFamily="-84" charset="0"/>
                <a:ea typeface="굴림" charset="-128"/>
                <a:cs typeface="굴림" charset="-128"/>
                <a:sym typeface="Symbol" pitchFamily="-84" charset="2"/>
              </a:rPr>
              <a:t>Fully Connected </a:t>
            </a:r>
            <a:endParaRPr lang="en-US" sz="2400" dirty="0">
              <a:solidFill>
                <a:srgbClr val="000000"/>
              </a:solidFill>
              <a:latin typeface="Helvetica" pitchFamily="-84" charset="0"/>
              <a:ea typeface="굴림" charset="-128"/>
              <a:cs typeface="굴림" charset="-128"/>
            </a:endParaRPr>
          </a:p>
        </p:txBody>
      </p:sp>
      <p:sp>
        <p:nvSpPr>
          <p:cNvPr id="49163"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MODEL  B</a:t>
            </a:r>
          </a:p>
          <a:p>
            <a:pPr>
              <a:spcBef>
                <a:spcPct val="20000"/>
              </a:spcBef>
            </a:pPr>
            <a:r>
              <a:rPr lang="en-US" sz="2000" b="1">
                <a:solidFill>
                  <a:schemeClr val="bg1"/>
                </a:solidFill>
                <a:latin typeface="Helvetica" pitchFamily="-84" charset="0"/>
                <a:ea typeface="Helvetica" pitchFamily="-84" charset="0"/>
                <a:cs typeface="Helvetica" pitchFamily="-84" charset="0"/>
              </a:rPr>
              <a:t> </a:t>
            </a:r>
          </a:p>
        </p:txBody>
      </p:sp>
      <p:pic>
        <p:nvPicPr>
          <p:cNvPr id="2" name="Picture 1"/>
          <p:cNvPicPr>
            <a:picLocks noChangeAspect="1"/>
          </p:cNvPicPr>
          <p:nvPr/>
        </p:nvPicPr>
        <p:blipFill>
          <a:blip r:embed="rId5"/>
          <a:stretch>
            <a:fillRect/>
          </a:stretch>
        </p:blipFill>
        <p:spPr>
          <a:xfrm>
            <a:off x="5969000" y="1844269"/>
            <a:ext cx="2692400" cy="375683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9144000" cy="5715000"/>
          </a:xfrm>
        </p:spPr>
        <p:txBody>
          <a:bodyPr/>
          <a:lstStyle/>
          <a:p>
            <a:pPr>
              <a:defRPr/>
            </a:pPr>
            <a:r>
              <a:rPr lang="en-US" sz="4000" dirty="0" smtClean="0">
                <a:latin typeface="Trajan Pro"/>
                <a:ea typeface="+mj-ea"/>
                <a:cs typeface="Trajan Pro"/>
              </a:rPr>
              <a:t>Do we need both growth and preferential attachment?</a:t>
            </a:r>
            <a:br>
              <a:rPr lang="en-US" sz="4000" dirty="0" smtClean="0">
                <a:latin typeface="Trajan Pro"/>
                <a:ea typeface="+mj-ea"/>
                <a:cs typeface="Trajan Pro"/>
              </a:rPr>
            </a:br>
            <a:r>
              <a:rPr lang="en-US" sz="4000" dirty="0" smtClean="0">
                <a:latin typeface="Trajan Pro"/>
                <a:ea typeface="+mj-ea"/>
                <a:cs typeface="Trajan Pro"/>
              </a:rPr>
              <a:t/>
            </a:r>
            <a:br>
              <a:rPr lang="en-US" sz="4000" dirty="0" smtClean="0">
                <a:latin typeface="Trajan Pro"/>
                <a:ea typeface="+mj-ea"/>
                <a:cs typeface="Trajan Pro"/>
              </a:rPr>
            </a:br>
            <a:r>
              <a:rPr lang="en-US" sz="4000" dirty="0" smtClean="0">
                <a:solidFill>
                  <a:srgbClr val="FF0000"/>
                </a:solidFill>
                <a:latin typeface="Trajan Pro"/>
                <a:ea typeface="+mj-ea"/>
                <a:cs typeface="Trajan Pro"/>
              </a:rPr>
              <a:t>YEP</a:t>
            </a:r>
            <a:r>
              <a:rPr lang="en-US" sz="4000" dirty="0" smtClean="0">
                <a:latin typeface="Trajan Pro"/>
                <a:ea typeface="+mj-ea"/>
                <a:cs typeface="Trajan Pro"/>
              </a:rPr>
              <a:t>.</a:t>
            </a:r>
          </a:p>
        </p:txBody>
      </p:sp>
      <p:sp>
        <p:nvSpPr>
          <p:cNvPr id="3"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Measuring preferential attachment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7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7				Measuring preferential attachment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graphicFrame>
        <p:nvGraphicFramePr>
          <p:cNvPr id="312322" name="Object 2"/>
          <p:cNvGraphicFramePr>
            <a:graphicFrameLocks noChangeAspect="1"/>
          </p:cNvGraphicFramePr>
          <p:nvPr/>
        </p:nvGraphicFramePr>
        <p:xfrm>
          <a:off x="914400" y="1259681"/>
          <a:ext cx="2514600" cy="706437"/>
        </p:xfrm>
        <a:graphic>
          <a:graphicData uri="http://schemas.openxmlformats.org/presentationml/2006/ole">
            <mc:AlternateContent xmlns:mc="http://schemas.openxmlformats.org/markup-compatibility/2006">
              <mc:Choice xmlns:v="urn:schemas-microsoft-com:vml" Requires="v">
                <p:oleObj spid="_x0000_s312347" name="Equation" r:id="rId3" imgW="1168200" imgH="393480" progId="Equation.3">
                  <p:embed/>
                </p:oleObj>
              </mc:Choice>
              <mc:Fallback>
                <p:oleObj name="Equation" r:id="rId3" imgW="11682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59681"/>
                        <a:ext cx="2514600"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8"/>
          <p:cNvSpPr txBox="1">
            <a:spLocks noChangeArrowheads="1"/>
          </p:cNvSpPr>
          <p:nvPr/>
        </p:nvSpPr>
        <p:spPr bwMode="auto">
          <a:xfrm>
            <a:off x="152400" y="2012950"/>
            <a:ext cx="3857646" cy="707886"/>
          </a:xfrm>
          <a:prstGeom prst="rect">
            <a:avLst/>
          </a:prstGeom>
          <a:noFill/>
          <a:ln w="12700">
            <a:noFill/>
            <a:miter lim="800000"/>
            <a:headEnd/>
            <a:tailEnd/>
          </a:ln>
        </p:spPr>
        <p:txBody>
          <a:bodyPr wrap="square">
            <a:prstTxWarp prst="textNoShape">
              <a:avLst/>
            </a:prstTxWarp>
            <a:spAutoFit/>
          </a:bodyPr>
          <a:lstStyle/>
          <a:p>
            <a:pPr defTabSz="914400" eaLnBrk="0" hangingPunct="0">
              <a:spcBef>
                <a:spcPct val="50000"/>
              </a:spcBef>
              <a:spcAft>
                <a:spcPts val="0"/>
              </a:spcAft>
            </a:pPr>
            <a:r>
              <a:rPr lang="en-US" altLang="ko-KR" sz="1600" dirty="0" smtClean="0">
                <a:solidFill>
                  <a:srgbClr val="000000"/>
                </a:solidFill>
                <a:latin typeface="Helvetica" pitchFamily="-84" charset="0"/>
                <a:ea typeface="Helvetica" pitchFamily="-84" charset="0"/>
                <a:cs typeface="Helvetica" pitchFamily="-84" charset="0"/>
                <a:sym typeface="Symbol" pitchFamily="-84" charset="2"/>
              </a:rPr>
              <a:t>Plot the change in the degree  </a:t>
            </a:r>
            <a:r>
              <a:rPr lang="en-US" altLang="ko-KR" sz="1600" dirty="0" err="1" smtClean="0">
                <a:solidFill>
                  <a:srgbClr val="000000"/>
                </a:solidFill>
                <a:latin typeface="Helvetica" pitchFamily="-84" charset="0"/>
                <a:ea typeface="Helvetica" pitchFamily="-84" charset="0"/>
                <a:cs typeface="Helvetica" pitchFamily="-84" charset="0"/>
                <a:sym typeface="Symbol" pitchFamily="-84" charset="2"/>
              </a:rPr>
              <a:t>Δ</a:t>
            </a:r>
            <a:r>
              <a:rPr lang="en-US" altLang="ko-KR" sz="1600" i="1" dirty="0" err="1" smtClean="0">
                <a:solidFill>
                  <a:srgbClr val="000000"/>
                </a:solidFill>
                <a:latin typeface="Helvetica" pitchFamily="-84" charset="0"/>
                <a:ea typeface="Helvetica" pitchFamily="-84" charset="0"/>
                <a:cs typeface="Helvetica" pitchFamily="-84" charset="0"/>
                <a:sym typeface="Symbol" pitchFamily="-84" charset="2"/>
              </a:rPr>
              <a:t>k</a:t>
            </a:r>
            <a:r>
              <a:rPr lang="en-US" altLang="ko-KR" sz="1600" dirty="0" smtClean="0">
                <a:solidFill>
                  <a:srgbClr val="000000"/>
                </a:solidFill>
                <a:latin typeface="Helvetica" pitchFamily="-84" charset="0"/>
                <a:ea typeface="Helvetica" pitchFamily="-84" charset="0"/>
                <a:cs typeface="Helvetica" pitchFamily="-84" charset="0"/>
                <a:sym typeface="Symbol" pitchFamily="-84" charset="2"/>
              </a:rPr>
              <a:t> during</a:t>
            </a:r>
          </a:p>
          <a:p>
            <a:pPr defTabSz="914400" eaLnBrk="0" hangingPunct="0">
              <a:spcBef>
                <a:spcPct val="50000"/>
              </a:spcBef>
              <a:spcAft>
                <a:spcPts val="0"/>
              </a:spcAft>
            </a:pPr>
            <a:r>
              <a:rPr lang="en-US" altLang="ko-KR" sz="1600" dirty="0" smtClean="0">
                <a:solidFill>
                  <a:srgbClr val="000000"/>
                </a:solidFill>
                <a:latin typeface="Helvetica" pitchFamily="-84" charset="0"/>
                <a:ea typeface="Helvetica" pitchFamily="-84" charset="0"/>
                <a:cs typeface="Helvetica" pitchFamily="-84" charset="0"/>
                <a:sym typeface="Symbol" pitchFamily="-84" charset="2"/>
              </a:rPr>
              <a:t> a fixed time </a:t>
            </a:r>
            <a:r>
              <a:rPr lang="en-US" altLang="ko-KR" sz="1600" dirty="0" err="1" smtClean="0">
                <a:solidFill>
                  <a:srgbClr val="000000"/>
                </a:solidFill>
                <a:latin typeface="Helvetica" pitchFamily="-84" charset="0"/>
                <a:ea typeface="Helvetica" pitchFamily="-84" charset="0"/>
                <a:cs typeface="Helvetica" pitchFamily="-84" charset="0"/>
                <a:sym typeface="Symbol" pitchFamily="-84" charset="2"/>
              </a:rPr>
              <a:t>Δ</a:t>
            </a:r>
            <a:r>
              <a:rPr lang="en-US" altLang="ko-KR" sz="1600" i="1" dirty="0" err="1" smtClean="0">
                <a:solidFill>
                  <a:srgbClr val="000000"/>
                </a:solidFill>
                <a:latin typeface="Helvetica" pitchFamily="-84" charset="0"/>
                <a:ea typeface="Helvetica" pitchFamily="-84" charset="0"/>
                <a:cs typeface="Helvetica" pitchFamily="-84" charset="0"/>
                <a:sym typeface="Symbol" pitchFamily="-84" charset="2"/>
              </a:rPr>
              <a:t>t</a:t>
            </a:r>
            <a:r>
              <a:rPr lang="en-US" altLang="ko-KR" sz="1600" i="1" dirty="0" smtClean="0">
                <a:solidFill>
                  <a:srgbClr val="000000"/>
                </a:solidFill>
                <a:latin typeface="Helvetica" pitchFamily="-84" charset="0"/>
                <a:ea typeface="Helvetica" pitchFamily="-84" charset="0"/>
                <a:cs typeface="Helvetica" pitchFamily="-84" charset="0"/>
                <a:sym typeface="Symbol" pitchFamily="-84" charset="2"/>
              </a:rPr>
              <a:t> </a:t>
            </a:r>
            <a:r>
              <a:rPr lang="en-US" altLang="ko-KR" sz="1600" dirty="0" smtClean="0">
                <a:solidFill>
                  <a:srgbClr val="000000"/>
                </a:solidFill>
                <a:latin typeface="Helvetica" pitchFamily="-84" charset="0"/>
                <a:ea typeface="Helvetica" pitchFamily="-84" charset="0"/>
                <a:cs typeface="Helvetica" pitchFamily="-84" charset="0"/>
                <a:sym typeface="Symbol" pitchFamily="-84" charset="2"/>
              </a:rPr>
              <a:t>for nodes with degree </a:t>
            </a:r>
            <a:r>
              <a:rPr lang="en-US" altLang="ko-KR" sz="1600" i="1" dirty="0" err="1" smtClean="0">
                <a:solidFill>
                  <a:srgbClr val="000000"/>
                </a:solidFill>
                <a:latin typeface="Helvetica" pitchFamily="-84" charset="0"/>
                <a:ea typeface="Helvetica" pitchFamily="-84" charset="0"/>
                <a:cs typeface="Helvetica" pitchFamily="-84" charset="0"/>
                <a:sym typeface="Symbol" pitchFamily="-84" charset="2"/>
              </a:rPr>
              <a:t>k</a:t>
            </a:r>
            <a:r>
              <a:rPr lang="en-US" altLang="ko-KR" sz="1600" dirty="0" smtClean="0">
                <a:solidFill>
                  <a:srgbClr val="000000"/>
                </a:solidFill>
                <a:latin typeface="Helvetica" pitchFamily="-84" charset="0"/>
                <a:ea typeface="Helvetica" pitchFamily="-84" charset="0"/>
                <a:cs typeface="Helvetica" pitchFamily="-84" charset="0"/>
                <a:sym typeface="Symbol" pitchFamily="-84" charset="2"/>
              </a:rPr>
              <a:t>.</a:t>
            </a:r>
            <a:endParaRPr lang="en-US" altLang="ko-KR" sz="1600" dirty="0">
              <a:solidFill>
                <a:srgbClr val="000000"/>
              </a:solidFill>
              <a:latin typeface="Helvetica" pitchFamily="-84" charset="0"/>
              <a:ea typeface="Helvetica" pitchFamily="-84" charset="0"/>
              <a:cs typeface="Helvetica" pitchFamily="-84" charset="0"/>
              <a:sym typeface="Symbol" pitchFamily="-84" charset="2"/>
            </a:endParaRPr>
          </a:p>
        </p:txBody>
      </p:sp>
      <p:sp>
        <p:nvSpPr>
          <p:cNvPr id="9" name="Rectangle 9"/>
          <p:cNvSpPr>
            <a:spLocks noChangeArrowheads="1"/>
          </p:cNvSpPr>
          <p:nvPr/>
        </p:nvSpPr>
        <p:spPr bwMode="auto">
          <a:xfrm>
            <a:off x="-76200" y="5491163"/>
            <a:ext cx="4675188" cy="276225"/>
          </a:xfrm>
          <a:prstGeom prst="rect">
            <a:avLst/>
          </a:prstGeom>
          <a:noFill/>
          <a:ln w="9525">
            <a:noFill/>
            <a:miter lim="800000"/>
            <a:headEnd/>
            <a:tailEnd/>
          </a:ln>
        </p:spPr>
        <p:txBody>
          <a:bodyPr wrap="none">
            <a:prstTxWarp prst="textNoShape">
              <a:avLst/>
            </a:prstTxWarp>
            <a:spAutoFit/>
          </a:bodyPr>
          <a:lstStyle/>
          <a:p>
            <a:pPr defTabSz="914400" eaLnBrk="0" hangingPunct="0">
              <a:spcBef>
                <a:spcPts val="500"/>
              </a:spcBef>
              <a:spcAft>
                <a:spcPts val="500"/>
              </a:spcAft>
            </a:pPr>
            <a:r>
              <a:rPr lang="en-US" sz="1200">
                <a:solidFill>
                  <a:srgbClr val="000000"/>
                </a:solidFill>
                <a:latin typeface="Helvetica" pitchFamily="-84" charset="0"/>
                <a:ea typeface="Gulim" charset="0"/>
                <a:cs typeface="Gulim" charset="0"/>
              </a:rPr>
              <a:t>(Jeong, Neda, A.-L. B, Europhys Letter 2003;  cond-mat/0104131)</a:t>
            </a:r>
          </a:p>
        </p:txBody>
      </p:sp>
      <p:sp>
        <p:nvSpPr>
          <p:cNvPr id="10" name="Line 15"/>
          <p:cNvSpPr>
            <a:spLocks noChangeShapeType="1"/>
          </p:cNvSpPr>
          <p:nvPr/>
        </p:nvSpPr>
        <p:spPr bwMode="auto">
          <a:xfrm>
            <a:off x="711200" y="4730750"/>
            <a:ext cx="914400" cy="0"/>
          </a:xfrm>
          <a:prstGeom prst="line">
            <a:avLst/>
          </a:prstGeom>
          <a:noFill/>
          <a:ln w="9525">
            <a:noFill/>
            <a:round/>
            <a:headEnd/>
            <a:tailEnd/>
          </a:ln>
        </p:spPr>
        <p:txBody>
          <a:bodyPr wrap="none">
            <a:prstTxWarp prst="textNoShape">
              <a:avLst/>
            </a:prstTxWarp>
            <a:spAutoFit/>
          </a:bodyPr>
          <a:lstStyle/>
          <a:p>
            <a:endParaRPr lang="en-US"/>
          </a:p>
        </p:txBody>
      </p:sp>
      <p:sp>
        <p:nvSpPr>
          <p:cNvPr id="11" name="Line 16"/>
          <p:cNvSpPr>
            <a:spLocks noChangeShapeType="1"/>
          </p:cNvSpPr>
          <p:nvPr/>
        </p:nvSpPr>
        <p:spPr bwMode="auto">
          <a:xfrm>
            <a:off x="558800" y="4921250"/>
            <a:ext cx="990600" cy="0"/>
          </a:xfrm>
          <a:prstGeom prst="line">
            <a:avLst/>
          </a:prstGeom>
          <a:noFill/>
          <a:ln w="9525">
            <a:noFill/>
            <a:round/>
            <a:headEnd/>
            <a:tailEnd/>
          </a:ln>
        </p:spPr>
        <p:txBody>
          <a:bodyPr wrap="none">
            <a:prstTxWarp prst="textNoShape">
              <a:avLst/>
            </a:prstTxWarp>
            <a:spAutoFit/>
          </a:bodyPr>
          <a:lstStyle/>
          <a:p>
            <a:endParaRPr lang="en-US"/>
          </a:p>
        </p:txBody>
      </p:sp>
      <p:sp>
        <p:nvSpPr>
          <p:cNvPr id="12" name="Line 21"/>
          <p:cNvSpPr>
            <a:spLocks noChangeShapeType="1"/>
          </p:cNvSpPr>
          <p:nvPr/>
        </p:nvSpPr>
        <p:spPr bwMode="auto">
          <a:xfrm>
            <a:off x="1485900" y="4437063"/>
            <a:ext cx="609600" cy="0"/>
          </a:xfrm>
          <a:prstGeom prst="line">
            <a:avLst/>
          </a:prstGeom>
          <a:noFill/>
          <a:ln w="25400">
            <a:solidFill>
              <a:schemeClr val="tx1"/>
            </a:solidFill>
            <a:round/>
            <a:headEnd/>
            <a:tailEnd/>
          </a:ln>
        </p:spPr>
        <p:txBody>
          <a:bodyPr>
            <a:prstTxWarp prst="textNoShape">
              <a:avLst/>
            </a:prstTxWarp>
            <a:spAutoFit/>
          </a:bodyPr>
          <a:lstStyle/>
          <a:p>
            <a:endParaRPr lang="en-US"/>
          </a:p>
        </p:txBody>
      </p:sp>
      <p:sp>
        <p:nvSpPr>
          <p:cNvPr id="13" name="Line 22"/>
          <p:cNvSpPr>
            <a:spLocks noChangeShapeType="1"/>
          </p:cNvSpPr>
          <p:nvPr/>
        </p:nvSpPr>
        <p:spPr bwMode="auto">
          <a:xfrm>
            <a:off x="1409700" y="5205413"/>
            <a:ext cx="609600" cy="0"/>
          </a:xfrm>
          <a:prstGeom prst="line">
            <a:avLst/>
          </a:prstGeom>
          <a:noFill/>
          <a:ln w="25400">
            <a:solidFill>
              <a:schemeClr val="tx1"/>
            </a:solidFill>
            <a:prstDash val="dash"/>
            <a:round/>
            <a:headEnd/>
            <a:tailEnd/>
          </a:ln>
        </p:spPr>
        <p:txBody>
          <a:bodyPr>
            <a:prstTxWarp prst="textNoShape">
              <a:avLst/>
            </a:prstTxWarp>
            <a:spAutoFit/>
          </a:bodyPr>
          <a:lstStyle/>
          <a:p>
            <a:endParaRPr lang="en-US"/>
          </a:p>
        </p:txBody>
      </p:sp>
      <p:sp>
        <p:nvSpPr>
          <p:cNvPr id="14" name="Text Box 23"/>
          <p:cNvSpPr txBox="1">
            <a:spLocks noChangeArrowheads="1"/>
          </p:cNvSpPr>
          <p:nvPr/>
        </p:nvSpPr>
        <p:spPr bwMode="auto">
          <a:xfrm>
            <a:off x="152400" y="3941763"/>
            <a:ext cx="2311400" cy="646112"/>
          </a:xfrm>
          <a:prstGeom prst="rect">
            <a:avLst/>
          </a:prstGeom>
          <a:noFill/>
          <a:ln w="9525">
            <a:noFill/>
            <a:miter lim="800000"/>
            <a:headEnd/>
            <a:tailEnd/>
          </a:ln>
        </p:spPr>
        <p:txBody>
          <a:bodyPr>
            <a:prstTxWarp prst="textNoShape">
              <a:avLst/>
            </a:prstTxWarp>
            <a:spAutoFit/>
          </a:bodyPr>
          <a:lstStyle/>
          <a:p>
            <a:r>
              <a:rPr lang="en-US" b="1" dirty="0">
                <a:solidFill>
                  <a:srgbClr val="FF0000"/>
                </a:solidFill>
                <a:latin typeface="Helvetica" pitchFamily="-84" charset="0"/>
                <a:ea typeface="Helvetica" pitchFamily="-84" charset="0"/>
                <a:cs typeface="Helvetica" pitchFamily="-84" charset="0"/>
              </a:rPr>
              <a:t>No pref.   attach: </a:t>
            </a:r>
            <a:endParaRPr lang="en-US" b="1" dirty="0" smtClean="0">
              <a:solidFill>
                <a:srgbClr val="FF0000"/>
              </a:solidFill>
              <a:latin typeface="Helvetica" pitchFamily="-84" charset="0"/>
              <a:ea typeface="Helvetica" pitchFamily="-84" charset="0"/>
              <a:cs typeface="Helvetica" pitchFamily="-84" charset="0"/>
            </a:endParaRPr>
          </a:p>
          <a:p>
            <a:r>
              <a:rPr lang="en-US" dirty="0" err="1" smtClean="0">
                <a:latin typeface="Helvetica" pitchFamily="-84" charset="0"/>
                <a:ea typeface="Helvetica" pitchFamily="-84" charset="0"/>
                <a:cs typeface="Helvetica" pitchFamily="-84" charset="0"/>
              </a:rPr>
              <a:t>κ~</a:t>
            </a:r>
            <a:r>
              <a:rPr lang="en-US" dirty="0" err="1">
                <a:latin typeface="Helvetica" pitchFamily="-84" charset="0"/>
                <a:ea typeface="Helvetica" pitchFamily="-84" charset="0"/>
                <a:cs typeface="Helvetica" pitchFamily="-84" charset="0"/>
              </a:rPr>
              <a:t>k</a:t>
            </a:r>
            <a:r>
              <a:rPr lang="en-US" dirty="0">
                <a:latin typeface="Helvetica" pitchFamily="-84" charset="0"/>
                <a:ea typeface="Helvetica" pitchFamily="-84" charset="0"/>
                <a:cs typeface="Helvetica" pitchFamily="-84" charset="0"/>
              </a:rPr>
              <a:t> </a:t>
            </a:r>
            <a:endParaRPr lang="en-US" sz="2400" dirty="0">
              <a:latin typeface="Helvetica" pitchFamily="-84" charset="0"/>
              <a:ea typeface="Helvetica" pitchFamily="-84" charset="0"/>
              <a:cs typeface="Helvetica" pitchFamily="-84" charset="0"/>
            </a:endParaRPr>
          </a:p>
        </p:txBody>
      </p:sp>
      <p:sp>
        <p:nvSpPr>
          <p:cNvPr id="15" name="Text Box 24"/>
          <p:cNvSpPr txBox="1">
            <a:spLocks noChangeArrowheads="1"/>
          </p:cNvSpPr>
          <p:nvPr/>
        </p:nvSpPr>
        <p:spPr bwMode="auto">
          <a:xfrm>
            <a:off x="152400" y="4679950"/>
            <a:ext cx="2527300" cy="646113"/>
          </a:xfrm>
          <a:prstGeom prst="rect">
            <a:avLst/>
          </a:prstGeom>
          <a:noFill/>
          <a:ln w="9525">
            <a:noFill/>
            <a:miter lim="800000"/>
            <a:headEnd/>
            <a:tailEnd/>
          </a:ln>
        </p:spPr>
        <p:txBody>
          <a:bodyPr>
            <a:prstTxWarp prst="textNoShape">
              <a:avLst/>
            </a:prstTxWarp>
            <a:spAutoFit/>
          </a:bodyPr>
          <a:lstStyle/>
          <a:p>
            <a:r>
              <a:rPr lang="en-US" b="1" dirty="0">
                <a:solidFill>
                  <a:srgbClr val="FF0000"/>
                </a:solidFill>
                <a:latin typeface="Helvetica" pitchFamily="-84" charset="0"/>
                <a:ea typeface="Helvetica" pitchFamily="-84" charset="0"/>
                <a:cs typeface="Helvetica" pitchFamily="-84" charset="0"/>
              </a:rPr>
              <a:t>Linear pref. attach: </a:t>
            </a:r>
            <a:r>
              <a:rPr lang="en-US" i="1" dirty="0">
                <a:latin typeface="Helvetica" pitchFamily="-84" charset="0"/>
                <a:ea typeface="Helvetica" pitchFamily="-84" charset="0"/>
                <a:cs typeface="Helvetica" pitchFamily="-84" charset="0"/>
              </a:rPr>
              <a:t>κ</a:t>
            </a:r>
            <a:r>
              <a:rPr lang="en-US" dirty="0">
                <a:latin typeface="Helvetica" pitchFamily="-84" charset="0"/>
                <a:ea typeface="Helvetica" pitchFamily="-84" charset="0"/>
                <a:cs typeface="Helvetica" pitchFamily="-84" charset="0"/>
              </a:rPr>
              <a:t>~k</a:t>
            </a:r>
            <a:r>
              <a:rPr lang="en-US" baseline="30000" dirty="0">
                <a:latin typeface="Helvetica" pitchFamily="-84" charset="0"/>
                <a:ea typeface="Helvetica" pitchFamily="-84" charset="0"/>
                <a:cs typeface="Helvetica" pitchFamily="-84" charset="0"/>
              </a:rPr>
              <a:t>2</a:t>
            </a:r>
            <a:endParaRPr lang="en-US" sz="2400" dirty="0">
              <a:latin typeface="Helvetica" pitchFamily="-84" charset="0"/>
              <a:ea typeface="Helvetica" pitchFamily="-84" charset="0"/>
              <a:cs typeface="Helvetica" pitchFamily="-84" charset="0"/>
            </a:endParaRPr>
          </a:p>
        </p:txBody>
      </p:sp>
      <p:graphicFrame>
        <p:nvGraphicFramePr>
          <p:cNvPr id="16" name="Object 29"/>
          <p:cNvGraphicFramePr>
            <a:graphicFrameLocks noChangeAspect="1"/>
          </p:cNvGraphicFramePr>
          <p:nvPr/>
        </p:nvGraphicFramePr>
        <p:xfrm>
          <a:off x="152400" y="3436938"/>
          <a:ext cx="2514600" cy="617537"/>
        </p:xfrm>
        <a:graphic>
          <a:graphicData uri="http://schemas.openxmlformats.org/presentationml/2006/ole">
            <mc:AlternateContent xmlns:mc="http://schemas.openxmlformats.org/markup-compatibility/2006">
              <mc:Choice xmlns:v="urn:schemas-microsoft-com:vml" Requires="v">
                <p:oleObj spid="_x0000_s312348" name="Equation" r:id="rId5" imgW="1168200" imgH="342720" progId="Equation.3">
                  <p:embed/>
                </p:oleObj>
              </mc:Choice>
              <mc:Fallback>
                <p:oleObj name="Equation" r:id="rId5" imgW="1168200" imgH="342720"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3436938"/>
                        <a:ext cx="2514600"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a:spLocks noChangeArrowheads="1"/>
          </p:cNvSpPr>
          <p:nvPr/>
        </p:nvSpPr>
        <p:spPr bwMode="auto">
          <a:xfrm>
            <a:off x="-25400" y="3040063"/>
            <a:ext cx="6515100" cy="338554"/>
          </a:xfrm>
          <a:prstGeom prst="rect">
            <a:avLst/>
          </a:prstGeom>
          <a:noFill/>
          <a:ln w="9525">
            <a:noFill/>
            <a:miter lim="800000"/>
            <a:headEnd/>
            <a:tailEnd/>
          </a:ln>
        </p:spPr>
        <p:txBody>
          <a:bodyPr>
            <a:prstTxWarp prst="textNoShape">
              <a:avLst/>
            </a:prstTxWarp>
            <a:spAutoFit/>
          </a:bodyPr>
          <a:lstStyle/>
          <a:p>
            <a:r>
              <a:rPr lang="hu-HU" sz="1600" dirty="0">
                <a:latin typeface="Helvetica" pitchFamily="-84" charset="0"/>
                <a:ea typeface="Helvetica" pitchFamily="-84" charset="0"/>
                <a:cs typeface="Helvetica" pitchFamily="-84" charset="0"/>
              </a:rPr>
              <a:t>To reduce noise, plot</a:t>
            </a:r>
            <a:r>
              <a:rPr lang="hu-HU" sz="1600" dirty="0" smtClean="0">
                <a:latin typeface="Helvetica" pitchFamily="-84" charset="0"/>
                <a:ea typeface="Helvetica" pitchFamily="-84" charset="0"/>
                <a:cs typeface="Helvetica" pitchFamily="-84" charset="0"/>
              </a:rPr>
              <a:t>  the </a:t>
            </a:r>
            <a:r>
              <a:rPr lang="hu-HU" sz="1600" dirty="0">
                <a:latin typeface="Helvetica" pitchFamily="-84" charset="0"/>
                <a:ea typeface="Helvetica" pitchFamily="-84" charset="0"/>
                <a:cs typeface="Helvetica" pitchFamily="-84" charset="0"/>
              </a:rPr>
              <a:t>integral of </a:t>
            </a:r>
            <a:r>
              <a:rPr lang="hu-HU" sz="1600" i="1" dirty="0">
                <a:latin typeface="Helvetica" pitchFamily="-84" charset="0"/>
                <a:ea typeface="Helvetica" pitchFamily="-84" charset="0"/>
                <a:cs typeface="Helvetica" pitchFamily="-84" charset="0"/>
              </a:rPr>
              <a:t>Π(k)</a:t>
            </a:r>
            <a:r>
              <a:rPr lang="hu-HU" sz="1600" dirty="0">
                <a:latin typeface="Helvetica" pitchFamily="-84" charset="0"/>
                <a:ea typeface="Helvetica" pitchFamily="-84" charset="0"/>
                <a:cs typeface="Helvetica" pitchFamily="-84" charset="0"/>
              </a:rPr>
              <a:t> over</a:t>
            </a:r>
            <a:r>
              <a:rPr lang="hu-HU" sz="1600" i="1" dirty="0">
                <a:latin typeface="Helvetica" pitchFamily="-84" charset="0"/>
                <a:ea typeface="Helvetica" pitchFamily="-84" charset="0"/>
                <a:cs typeface="Helvetica" pitchFamily="-84" charset="0"/>
              </a:rPr>
              <a:t> k</a:t>
            </a:r>
            <a:r>
              <a:rPr lang="hu-HU" sz="1600" dirty="0">
                <a:latin typeface="Helvetica" pitchFamily="-84" charset="0"/>
                <a:ea typeface="Helvetica" pitchFamily="-84" charset="0"/>
                <a:cs typeface="Helvetica" pitchFamily="-84" charset="0"/>
              </a:rPr>
              <a:t>:</a:t>
            </a:r>
          </a:p>
        </p:txBody>
      </p:sp>
      <p:sp>
        <p:nvSpPr>
          <p:cNvPr id="18" name="TextBox 3"/>
          <p:cNvSpPr txBox="1">
            <a:spLocks noChangeArrowheads="1"/>
          </p:cNvSpPr>
          <p:nvPr/>
        </p:nvSpPr>
        <p:spPr bwMode="auto">
          <a:xfrm>
            <a:off x="5410200" y="56292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pic>
        <p:nvPicPr>
          <p:cNvPr id="4" name="Picture 3"/>
          <p:cNvPicPr>
            <a:picLocks noChangeAspect="1"/>
          </p:cNvPicPr>
          <p:nvPr/>
        </p:nvPicPr>
        <p:blipFill>
          <a:blip r:embed="rId7"/>
          <a:stretch>
            <a:fillRect/>
          </a:stretch>
        </p:blipFill>
        <p:spPr>
          <a:xfrm>
            <a:off x="4419403" y="1285875"/>
            <a:ext cx="4666506" cy="4021138"/>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p:bldP spid="15"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4" name="Picture 7" descr="fig26_AB"/>
          <p:cNvPicPr>
            <a:picLocks noChangeAspect="1" noChangeArrowheads="1"/>
          </p:cNvPicPr>
          <p:nvPr/>
        </p:nvPicPr>
        <p:blipFill>
          <a:blip r:embed="rId3"/>
          <a:srcRect/>
          <a:stretch>
            <a:fillRect/>
          </a:stretch>
        </p:blipFill>
        <p:spPr bwMode="auto">
          <a:xfrm>
            <a:off x="0" y="303213"/>
            <a:ext cx="5253038" cy="5664200"/>
          </a:xfrm>
          <a:prstGeom prst="rect">
            <a:avLst/>
          </a:prstGeom>
          <a:noFill/>
          <a:ln w="9525">
            <a:noFill/>
            <a:miter lim="800000"/>
            <a:headEnd/>
            <a:tailEnd/>
          </a:ln>
        </p:spPr>
      </p:pic>
      <p:sp>
        <p:nvSpPr>
          <p:cNvPr id="66565" name="Text Box 3"/>
          <p:cNvSpPr txBox="1">
            <a:spLocks noChangeArrowheads="1"/>
          </p:cNvSpPr>
          <p:nvPr/>
        </p:nvSpPr>
        <p:spPr bwMode="auto">
          <a:xfrm>
            <a:off x="1035050" y="1225550"/>
            <a:ext cx="2492375" cy="965200"/>
          </a:xfrm>
          <a:prstGeom prst="rect">
            <a:avLst/>
          </a:prstGeom>
          <a:noFill/>
          <a:ln w="9525">
            <a:noFill/>
            <a:miter lim="800000"/>
            <a:headEnd/>
            <a:tailEnd/>
          </a:ln>
        </p:spPr>
        <p:txBody>
          <a:bodyPr wrap="none">
            <a:prstTxWarp prst="textNoShape">
              <a:avLst/>
            </a:prstTxWarp>
            <a:spAutoFit/>
          </a:bodyPr>
          <a:lstStyle/>
          <a:p>
            <a:pPr>
              <a:lnSpc>
                <a:spcPct val="120000"/>
              </a:lnSpc>
            </a:pPr>
            <a:endParaRPr lang="en-US" sz="2400"/>
          </a:p>
          <a:p>
            <a:pPr>
              <a:lnSpc>
                <a:spcPct val="120000"/>
              </a:lnSpc>
            </a:pPr>
            <a:r>
              <a:rPr lang="en-US" sz="2400"/>
              <a:t>					</a:t>
            </a:r>
          </a:p>
        </p:txBody>
      </p:sp>
      <p:sp>
        <p:nvSpPr>
          <p:cNvPr id="66566" name="Text Box 9"/>
          <p:cNvSpPr txBox="1">
            <a:spLocks noChangeArrowheads="1"/>
          </p:cNvSpPr>
          <p:nvPr/>
        </p:nvSpPr>
        <p:spPr bwMode="auto">
          <a:xfrm>
            <a:off x="908050" y="3240088"/>
            <a:ext cx="1193800" cy="646112"/>
          </a:xfrm>
          <a:prstGeom prst="rect">
            <a:avLst/>
          </a:prstGeom>
          <a:solidFill>
            <a:schemeClr val="bg1"/>
          </a:solidFill>
          <a:ln w="9525">
            <a:noFill/>
            <a:miter lim="800000"/>
            <a:headEnd/>
            <a:tailEnd/>
          </a:ln>
        </p:spPr>
        <p:txBody>
          <a:bodyPr>
            <a:prstTxWarp prst="textNoShape">
              <a:avLst/>
            </a:prstTxWarp>
            <a:spAutoFit/>
          </a:bodyPr>
          <a:lstStyle/>
          <a:p>
            <a:r>
              <a:rPr lang="en-US" b="1">
                <a:solidFill>
                  <a:srgbClr val="3366FF"/>
                </a:solidFill>
              </a:rPr>
              <a:t>neurosci collab</a:t>
            </a:r>
            <a:endParaRPr lang="en-US" sz="2400" b="1">
              <a:solidFill>
                <a:srgbClr val="3366FF"/>
              </a:solidFill>
              <a:latin typeface="Times New Roman" pitchFamily="-84" charset="0"/>
            </a:endParaRPr>
          </a:p>
        </p:txBody>
      </p:sp>
      <p:sp>
        <p:nvSpPr>
          <p:cNvPr id="66567" name="Text Box 10"/>
          <p:cNvSpPr txBox="1">
            <a:spLocks noChangeArrowheads="1"/>
          </p:cNvSpPr>
          <p:nvPr/>
        </p:nvSpPr>
        <p:spPr bwMode="auto">
          <a:xfrm>
            <a:off x="3176588" y="3176588"/>
            <a:ext cx="1108075" cy="646112"/>
          </a:xfrm>
          <a:prstGeom prst="rect">
            <a:avLst/>
          </a:prstGeom>
          <a:solidFill>
            <a:schemeClr val="bg1"/>
          </a:solidFill>
          <a:ln w="9525">
            <a:noFill/>
            <a:miter lim="800000"/>
            <a:headEnd/>
            <a:tailEnd/>
          </a:ln>
        </p:spPr>
        <p:txBody>
          <a:bodyPr>
            <a:prstTxWarp prst="textNoShape">
              <a:avLst/>
            </a:prstTxWarp>
            <a:spAutoFit/>
          </a:bodyPr>
          <a:lstStyle/>
          <a:p>
            <a:r>
              <a:rPr lang="en-US" b="1">
                <a:solidFill>
                  <a:srgbClr val="3366FF"/>
                </a:solidFill>
              </a:rPr>
              <a:t> actor collab.</a:t>
            </a:r>
            <a:endParaRPr lang="en-US" sz="2400" b="1">
              <a:solidFill>
                <a:srgbClr val="3366FF"/>
              </a:solidFill>
              <a:latin typeface="Times New Roman" pitchFamily="-84" charset="0"/>
            </a:endParaRPr>
          </a:p>
        </p:txBody>
      </p:sp>
      <p:sp>
        <p:nvSpPr>
          <p:cNvPr id="66568" name="Text Box 11"/>
          <p:cNvSpPr txBox="1">
            <a:spLocks noChangeArrowheads="1"/>
          </p:cNvSpPr>
          <p:nvPr/>
        </p:nvSpPr>
        <p:spPr bwMode="auto">
          <a:xfrm>
            <a:off x="908050" y="800100"/>
            <a:ext cx="1219200" cy="646113"/>
          </a:xfrm>
          <a:prstGeom prst="rect">
            <a:avLst/>
          </a:prstGeom>
          <a:solidFill>
            <a:schemeClr val="bg1"/>
          </a:solidFill>
          <a:ln w="9525">
            <a:noFill/>
            <a:miter lim="800000"/>
            <a:headEnd/>
            <a:tailEnd/>
          </a:ln>
        </p:spPr>
        <p:txBody>
          <a:bodyPr>
            <a:prstTxWarp prst="textNoShape">
              <a:avLst/>
            </a:prstTxWarp>
            <a:spAutoFit/>
          </a:bodyPr>
          <a:lstStyle/>
          <a:p>
            <a:r>
              <a:rPr lang="en-US" b="1">
                <a:solidFill>
                  <a:srgbClr val="3366FF"/>
                </a:solidFill>
              </a:rPr>
              <a:t>citation network</a:t>
            </a:r>
            <a:endParaRPr lang="en-US" sz="2400" b="1">
              <a:solidFill>
                <a:srgbClr val="3366FF"/>
              </a:solidFill>
              <a:latin typeface="Times New Roman" pitchFamily="-84" charset="0"/>
            </a:endParaRPr>
          </a:p>
        </p:txBody>
      </p:sp>
      <p:graphicFrame>
        <p:nvGraphicFramePr>
          <p:cNvPr id="66562" name="Object 26"/>
          <p:cNvGraphicFramePr>
            <a:graphicFrameLocks noChangeAspect="1"/>
          </p:cNvGraphicFramePr>
          <p:nvPr/>
        </p:nvGraphicFramePr>
        <p:xfrm>
          <a:off x="6121400" y="4678363"/>
          <a:ext cx="2911475" cy="411162"/>
        </p:xfrm>
        <a:graphic>
          <a:graphicData uri="http://schemas.openxmlformats.org/presentationml/2006/ole">
            <mc:AlternateContent xmlns:mc="http://schemas.openxmlformats.org/markup-compatibility/2006">
              <mc:Choice xmlns:v="urn:schemas-microsoft-com:vml" Requires="v">
                <p:oleObj spid="_x0000_s311321" name="Equation" r:id="rId4" imgW="1346040" imgH="228600" progId="Equation.3">
                  <p:embed/>
                </p:oleObj>
              </mc:Choice>
              <mc:Fallback>
                <p:oleObj name="Equation" r:id="rId4" imgW="1346040" imgH="228600" progId="Equation.3">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400" y="4678363"/>
                        <a:ext cx="2911475"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69" name="Line 15"/>
          <p:cNvSpPr>
            <a:spLocks noChangeShapeType="1"/>
          </p:cNvSpPr>
          <p:nvPr/>
        </p:nvSpPr>
        <p:spPr bwMode="auto">
          <a:xfrm>
            <a:off x="6972300" y="3640138"/>
            <a:ext cx="914400" cy="0"/>
          </a:xfrm>
          <a:prstGeom prst="line">
            <a:avLst/>
          </a:prstGeom>
          <a:noFill/>
          <a:ln w="9525">
            <a:noFill/>
            <a:round/>
            <a:headEnd/>
            <a:tailEnd/>
          </a:ln>
        </p:spPr>
        <p:txBody>
          <a:bodyPr wrap="none">
            <a:prstTxWarp prst="textNoShape">
              <a:avLst/>
            </a:prstTxWarp>
            <a:spAutoFit/>
          </a:bodyPr>
          <a:lstStyle/>
          <a:p>
            <a:endParaRPr lang="en-US"/>
          </a:p>
        </p:txBody>
      </p:sp>
      <p:sp>
        <p:nvSpPr>
          <p:cNvPr id="66570" name="Line 16"/>
          <p:cNvSpPr>
            <a:spLocks noChangeShapeType="1"/>
          </p:cNvSpPr>
          <p:nvPr/>
        </p:nvSpPr>
        <p:spPr bwMode="auto">
          <a:xfrm>
            <a:off x="6819900" y="3830638"/>
            <a:ext cx="990600" cy="0"/>
          </a:xfrm>
          <a:prstGeom prst="line">
            <a:avLst/>
          </a:prstGeom>
          <a:noFill/>
          <a:ln w="9525">
            <a:noFill/>
            <a:round/>
            <a:headEnd/>
            <a:tailEnd/>
          </a:ln>
        </p:spPr>
        <p:txBody>
          <a:bodyPr wrap="none">
            <a:prstTxWarp prst="textNoShape">
              <a:avLst/>
            </a:prstTxWarp>
            <a:spAutoFit/>
          </a:bodyPr>
          <a:lstStyle/>
          <a:p>
            <a:endParaRPr lang="en-US"/>
          </a:p>
        </p:txBody>
      </p:sp>
      <p:sp>
        <p:nvSpPr>
          <p:cNvPr id="66571" name="Line 21"/>
          <p:cNvSpPr>
            <a:spLocks noChangeShapeType="1"/>
          </p:cNvSpPr>
          <p:nvPr/>
        </p:nvSpPr>
        <p:spPr bwMode="auto">
          <a:xfrm>
            <a:off x="7670800" y="3009900"/>
            <a:ext cx="609600" cy="0"/>
          </a:xfrm>
          <a:prstGeom prst="line">
            <a:avLst/>
          </a:prstGeom>
          <a:noFill/>
          <a:ln w="25400">
            <a:solidFill>
              <a:schemeClr val="tx1"/>
            </a:solidFill>
            <a:round/>
            <a:headEnd/>
            <a:tailEnd/>
          </a:ln>
        </p:spPr>
        <p:txBody>
          <a:bodyPr>
            <a:prstTxWarp prst="textNoShape">
              <a:avLst/>
            </a:prstTxWarp>
            <a:spAutoFit/>
          </a:bodyPr>
          <a:lstStyle/>
          <a:p>
            <a:endParaRPr lang="en-US"/>
          </a:p>
        </p:txBody>
      </p:sp>
      <p:sp>
        <p:nvSpPr>
          <p:cNvPr id="66572" name="Line 22"/>
          <p:cNvSpPr>
            <a:spLocks noChangeShapeType="1"/>
          </p:cNvSpPr>
          <p:nvPr/>
        </p:nvSpPr>
        <p:spPr bwMode="auto">
          <a:xfrm>
            <a:off x="7670800" y="4114800"/>
            <a:ext cx="609600" cy="0"/>
          </a:xfrm>
          <a:prstGeom prst="line">
            <a:avLst/>
          </a:prstGeom>
          <a:noFill/>
          <a:ln w="25400">
            <a:solidFill>
              <a:schemeClr val="tx1"/>
            </a:solidFill>
            <a:prstDash val="dash"/>
            <a:round/>
            <a:headEnd/>
            <a:tailEnd/>
          </a:ln>
        </p:spPr>
        <p:txBody>
          <a:bodyPr>
            <a:prstTxWarp prst="textNoShape">
              <a:avLst/>
            </a:prstTxWarp>
            <a:spAutoFit/>
          </a:bodyPr>
          <a:lstStyle/>
          <a:p>
            <a:endParaRPr lang="en-US"/>
          </a:p>
        </p:txBody>
      </p:sp>
      <p:graphicFrame>
        <p:nvGraphicFramePr>
          <p:cNvPr id="66563" name="Object 29"/>
          <p:cNvGraphicFramePr>
            <a:graphicFrameLocks noChangeAspect="1"/>
          </p:cNvGraphicFramePr>
          <p:nvPr/>
        </p:nvGraphicFramePr>
        <p:xfrm>
          <a:off x="6362700" y="1625600"/>
          <a:ext cx="2171700" cy="617538"/>
        </p:xfrm>
        <a:graphic>
          <a:graphicData uri="http://schemas.openxmlformats.org/presentationml/2006/ole">
            <mc:AlternateContent xmlns:mc="http://schemas.openxmlformats.org/markup-compatibility/2006">
              <mc:Choice xmlns:v="urn:schemas-microsoft-com:vml" Requires="v">
                <p:oleObj spid="_x0000_s311322" name="Equation" r:id="rId6" imgW="1168200" imgH="342720" progId="Equation.3">
                  <p:embed/>
                </p:oleObj>
              </mc:Choice>
              <mc:Fallback>
                <p:oleObj name="Equation" r:id="rId6" imgW="1168200" imgH="342720" progId="Equation.3">
                  <p:embed/>
                  <p:pic>
                    <p:nvPicPr>
                      <p:cNvPr id="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2700" y="1625600"/>
                        <a:ext cx="2171700"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73" name="TextBox 28"/>
          <p:cNvSpPr txBox="1">
            <a:spLocks noChangeArrowheads="1"/>
          </p:cNvSpPr>
          <p:nvPr/>
        </p:nvSpPr>
        <p:spPr bwMode="auto">
          <a:xfrm>
            <a:off x="6121400" y="889000"/>
            <a:ext cx="2590800" cy="584200"/>
          </a:xfrm>
          <a:prstGeom prst="rect">
            <a:avLst/>
          </a:prstGeom>
          <a:noFill/>
          <a:ln w="9525">
            <a:noFill/>
            <a:miter lim="800000"/>
            <a:headEnd/>
            <a:tailEnd/>
          </a:ln>
        </p:spPr>
        <p:txBody>
          <a:bodyPr>
            <a:prstTxWarp prst="textNoShape">
              <a:avLst/>
            </a:prstTxWarp>
            <a:spAutoFit/>
          </a:bodyPr>
          <a:lstStyle/>
          <a:p>
            <a:pPr algn="ctr"/>
            <a:r>
              <a:rPr lang="hu-HU" sz="1600">
                <a:latin typeface="Helvetica" pitchFamily="-84" charset="0"/>
                <a:ea typeface="Helvetica" pitchFamily="-84" charset="0"/>
                <a:cs typeface="Helvetica" pitchFamily="-84" charset="0"/>
              </a:rPr>
              <a:t>Plots shows the integral of Π(k) over k:</a:t>
            </a:r>
          </a:p>
        </p:txBody>
      </p:sp>
      <p:sp>
        <p:nvSpPr>
          <p:cNvPr id="66574" name="Text Box 11"/>
          <p:cNvSpPr txBox="1">
            <a:spLocks noChangeArrowheads="1"/>
          </p:cNvSpPr>
          <p:nvPr/>
        </p:nvSpPr>
        <p:spPr bwMode="auto">
          <a:xfrm>
            <a:off x="3171825" y="1030288"/>
            <a:ext cx="1125538" cy="369887"/>
          </a:xfrm>
          <a:prstGeom prst="rect">
            <a:avLst/>
          </a:prstGeom>
          <a:solidFill>
            <a:schemeClr val="bg1"/>
          </a:solidFill>
          <a:ln w="9525">
            <a:noFill/>
            <a:miter lim="800000"/>
            <a:headEnd/>
            <a:tailEnd/>
          </a:ln>
        </p:spPr>
        <p:txBody>
          <a:bodyPr>
            <a:prstTxWarp prst="textNoShape">
              <a:avLst/>
            </a:prstTxWarp>
            <a:spAutoFit/>
          </a:bodyPr>
          <a:lstStyle/>
          <a:p>
            <a:r>
              <a:rPr lang="en-US" b="1">
                <a:solidFill>
                  <a:srgbClr val="3366FF"/>
                </a:solidFill>
              </a:rPr>
              <a:t>Internet</a:t>
            </a:r>
            <a:endParaRPr lang="en-US" sz="2400" b="1">
              <a:solidFill>
                <a:srgbClr val="3366FF"/>
              </a:solidFill>
              <a:latin typeface="Times New Roman" pitchFamily="-84" charset="0"/>
            </a:endParaRPr>
          </a:p>
        </p:txBody>
      </p:sp>
      <p:sp>
        <p:nvSpPr>
          <p:cNvPr id="18"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66576"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rgbClr val="FFFFFF"/>
                </a:solidFill>
                <a:latin typeface="Trajan Pro"/>
                <a:ea typeface="Helvetica" pitchFamily="36" charset="0"/>
                <a:cs typeface="Trajan Pro"/>
              </a:rPr>
              <a:t>Section 7				Measuring preferential attachment	</a:t>
            </a:r>
            <a:endParaRPr lang="en-US" sz="1600" dirty="0" smtClean="0">
              <a:solidFill>
                <a:srgbClr val="FFFFFF"/>
              </a:solidFill>
              <a:latin typeface="Trajan Pro"/>
              <a:cs typeface="Trajan Pro"/>
            </a:endParaRPr>
          </a:p>
          <a:p>
            <a:pPr>
              <a:spcBef>
                <a:spcPct val="20000"/>
              </a:spcBef>
            </a:pPr>
            <a:r>
              <a:rPr lang="en-US" sz="2000" b="1" dirty="0" smtClean="0">
                <a:solidFill>
                  <a:schemeClr val="bg1"/>
                </a:solidFill>
                <a:latin typeface="Helvetica" pitchFamily="-84" charset="0"/>
                <a:ea typeface="Helvetica" pitchFamily="-84" charset="0"/>
                <a:cs typeface="Helvetica" pitchFamily="-84" charset="0"/>
              </a:rPr>
              <a:t> </a:t>
            </a:r>
            <a:endParaRPr lang="en-US" sz="2000" b="1" dirty="0">
              <a:solidFill>
                <a:schemeClr val="bg1"/>
              </a:solidFill>
              <a:latin typeface="Helvetica" pitchFamily="-84" charset="0"/>
              <a:ea typeface="Helvetica" pitchFamily="-84" charset="0"/>
              <a:cs typeface="Helvetica" pitchFamily="-84" charset="0"/>
            </a:endParaRPr>
          </a:p>
        </p:txBody>
      </p:sp>
      <p:sp>
        <p:nvSpPr>
          <p:cNvPr id="66577" name="Text Box 23"/>
          <p:cNvSpPr txBox="1">
            <a:spLocks noChangeArrowheads="1"/>
          </p:cNvSpPr>
          <p:nvPr/>
        </p:nvSpPr>
        <p:spPr bwMode="auto">
          <a:xfrm>
            <a:off x="6413500" y="2530475"/>
            <a:ext cx="2311400" cy="646113"/>
          </a:xfrm>
          <a:prstGeom prst="rect">
            <a:avLst/>
          </a:prstGeom>
          <a:noFill/>
          <a:ln w="9525">
            <a:noFill/>
            <a:miter lim="800000"/>
            <a:headEnd/>
            <a:tailEnd/>
          </a:ln>
        </p:spPr>
        <p:txBody>
          <a:bodyPr>
            <a:prstTxWarp prst="textNoShape">
              <a:avLst/>
            </a:prstTxWarp>
            <a:spAutoFit/>
          </a:bodyPr>
          <a:lstStyle/>
          <a:p>
            <a:r>
              <a:rPr lang="en-US" b="1">
                <a:solidFill>
                  <a:srgbClr val="FF0000"/>
                </a:solidFill>
                <a:latin typeface="Helvetica" pitchFamily="-84" charset="0"/>
                <a:ea typeface="Helvetica" pitchFamily="-84" charset="0"/>
                <a:cs typeface="Helvetica" pitchFamily="-84" charset="0"/>
              </a:rPr>
              <a:t>No pref.   attach: </a:t>
            </a:r>
          </a:p>
          <a:p>
            <a:r>
              <a:rPr lang="en-US" i="1">
                <a:latin typeface="Helvetica" pitchFamily="-84" charset="0"/>
                <a:ea typeface="Helvetica" pitchFamily="-84" charset="0"/>
                <a:cs typeface="Helvetica" pitchFamily="-84" charset="0"/>
              </a:rPr>
              <a:t>κ</a:t>
            </a:r>
            <a:r>
              <a:rPr lang="en-US">
                <a:latin typeface="Helvetica" pitchFamily="-84" charset="0"/>
                <a:ea typeface="Helvetica" pitchFamily="-84" charset="0"/>
                <a:cs typeface="Helvetica" pitchFamily="-84" charset="0"/>
              </a:rPr>
              <a:t>~k </a:t>
            </a:r>
            <a:endParaRPr lang="en-US" sz="2400">
              <a:latin typeface="Helvetica" pitchFamily="-84" charset="0"/>
              <a:ea typeface="Helvetica" pitchFamily="-84" charset="0"/>
              <a:cs typeface="Helvetica" pitchFamily="-84" charset="0"/>
            </a:endParaRPr>
          </a:p>
        </p:txBody>
      </p:sp>
      <p:sp>
        <p:nvSpPr>
          <p:cNvPr id="66578" name="Text Box 24"/>
          <p:cNvSpPr txBox="1">
            <a:spLocks noChangeArrowheads="1"/>
          </p:cNvSpPr>
          <p:nvPr/>
        </p:nvSpPr>
        <p:spPr bwMode="auto">
          <a:xfrm>
            <a:off x="6407150" y="3600450"/>
            <a:ext cx="2527300" cy="646113"/>
          </a:xfrm>
          <a:prstGeom prst="rect">
            <a:avLst/>
          </a:prstGeom>
          <a:noFill/>
          <a:ln w="9525">
            <a:noFill/>
            <a:miter lim="800000"/>
            <a:headEnd/>
            <a:tailEnd/>
          </a:ln>
        </p:spPr>
        <p:txBody>
          <a:bodyPr>
            <a:prstTxWarp prst="textNoShape">
              <a:avLst/>
            </a:prstTxWarp>
            <a:spAutoFit/>
          </a:bodyPr>
          <a:lstStyle/>
          <a:p>
            <a:r>
              <a:rPr lang="en-US" b="1">
                <a:solidFill>
                  <a:srgbClr val="FF0000"/>
                </a:solidFill>
                <a:latin typeface="Helvetica" pitchFamily="-84" charset="0"/>
                <a:ea typeface="Helvetica" pitchFamily="-84" charset="0"/>
                <a:cs typeface="Helvetica" pitchFamily="-84" charset="0"/>
              </a:rPr>
              <a:t>Linear pref. attach: </a:t>
            </a:r>
            <a:r>
              <a:rPr lang="en-US" i="1">
                <a:latin typeface="Helvetica" pitchFamily="-84" charset="0"/>
                <a:ea typeface="Helvetica" pitchFamily="-84" charset="0"/>
                <a:cs typeface="Helvetica" pitchFamily="-84" charset="0"/>
              </a:rPr>
              <a:t>κ</a:t>
            </a:r>
            <a:r>
              <a:rPr lang="en-US">
                <a:latin typeface="Helvetica" pitchFamily="-84" charset="0"/>
                <a:ea typeface="Helvetica" pitchFamily="-84" charset="0"/>
                <a:cs typeface="Helvetica" pitchFamily="-84" charset="0"/>
              </a:rPr>
              <a:t>~k</a:t>
            </a:r>
            <a:r>
              <a:rPr lang="en-US" baseline="30000">
                <a:latin typeface="Helvetica" pitchFamily="-84" charset="0"/>
                <a:ea typeface="Helvetica" pitchFamily="-84" charset="0"/>
                <a:cs typeface="Helvetica" pitchFamily="-84" charset="0"/>
              </a:rPr>
              <a:t>2</a:t>
            </a:r>
            <a:endParaRPr lang="en-US" sz="2400">
              <a:latin typeface="Helvetica" pitchFamily="-84" charset="0"/>
              <a:ea typeface="Helvetica" pitchFamily="-84" charset="0"/>
              <a:cs typeface="Helvetica" pitchFamily="-84" charset="0"/>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Nonlinear </a:t>
            </a:r>
            <a:r>
              <a:rPr lang="en-US" sz="4400" dirty="0" err="1" smtClean="0">
                <a:latin typeface="Trajan Pro"/>
                <a:cs typeface="Trajan Pro"/>
              </a:rPr>
              <a:t>preferenatial</a:t>
            </a:r>
            <a:r>
              <a:rPr lang="en-US" sz="4400" dirty="0" smtClean="0">
                <a:latin typeface="Trajan Pro"/>
                <a:cs typeface="Trajan Pro"/>
              </a:rPr>
              <a:t> attachment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8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8				Nonlinear preferential attachment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2"/>
          <a:stretch>
            <a:fillRect/>
          </a:stretch>
        </p:blipFill>
        <p:spPr>
          <a:xfrm>
            <a:off x="3796665" y="615950"/>
            <a:ext cx="1550670" cy="469900"/>
          </a:xfrm>
          <a:prstGeom prst="rect">
            <a:avLst/>
          </a:prstGeom>
        </p:spPr>
      </p:pic>
      <p:sp>
        <p:nvSpPr>
          <p:cNvPr id="8" name="Rectangle 7"/>
          <p:cNvSpPr/>
          <p:nvPr/>
        </p:nvSpPr>
        <p:spPr>
          <a:xfrm>
            <a:off x="38100" y="1217473"/>
            <a:ext cx="9105900" cy="4524316"/>
          </a:xfrm>
          <a:prstGeom prst="rect">
            <a:avLst/>
          </a:prstGeom>
        </p:spPr>
        <p:txBody>
          <a:bodyPr wrap="square">
            <a:spAutoFit/>
          </a:bodyPr>
          <a:lstStyle/>
          <a:p>
            <a:r>
              <a:rPr lang="en-US" b="1" dirty="0" err="1" smtClean="0"/>
              <a:t>α</a:t>
            </a:r>
            <a:r>
              <a:rPr lang="en-US" b="1" dirty="0" smtClean="0"/>
              <a:t>=0:</a:t>
            </a:r>
            <a:r>
              <a:rPr lang="en-US" dirty="0" smtClean="0"/>
              <a:t>  Reduces to Model A discussed in Section 5.4. The degree distribution follows the simple exponential function. </a:t>
            </a:r>
          </a:p>
          <a:p>
            <a:endParaRPr lang="en-US" dirty="0" smtClean="0"/>
          </a:p>
          <a:p>
            <a:r>
              <a:rPr lang="en-US" b="1" dirty="0" err="1" smtClean="0"/>
              <a:t>α</a:t>
            </a:r>
            <a:r>
              <a:rPr lang="en-US" b="1" dirty="0" smtClean="0"/>
              <a:t>=1: </a:t>
            </a:r>
            <a:r>
              <a:rPr lang="en-US" dirty="0" smtClean="0"/>
              <a:t> Barabási-Albert model, a scale-free network with degree exponent 3. </a:t>
            </a:r>
          </a:p>
          <a:p>
            <a:endParaRPr lang="en-US" dirty="0" smtClean="0"/>
          </a:p>
          <a:p>
            <a:r>
              <a:rPr lang="en-US" b="1" dirty="0" smtClean="0"/>
              <a:t>0&lt;α&lt;1: </a:t>
            </a:r>
            <a:r>
              <a:rPr lang="en-US" b="1" dirty="0" err="1" smtClean="0"/>
              <a:t>Sublinear</a:t>
            </a:r>
            <a:r>
              <a:rPr lang="en-US" b="1" dirty="0" smtClean="0"/>
              <a:t> preferential attachment. </a:t>
            </a:r>
            <a:r>
              <a:rPr lang="en-US" dirty="0" smtClean="0"/>
              <a:t>New nodes favor the more connected nodes over the less connected nodes. Yet, for  the bias is not sufficient to generate a scale-free degree distribution. Instead, in this regime the degrees follow the stretched exponential distribution:</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a:t>
            </a:r>
          </a:p>
        </p:txBody>
      </p:sp>
      <p:pic>
        <p:nvPicPr>
          <p:cNvPr id="9" name="Picture 8"/>
          <p:cNvPicPr>
            <a:picLocks noChangeAspect="1"/>
          </p:cNvPicPr>
          <p:nvPr/>
        </p:nvPicPr>
        <p:blipFill>
          <a:blip r:embed="rId3"/>
          <a:stretch>
            <a:fillRect/>
          </a:stretch>
        </p:blipFill>
        <p:spPr>
          <a:xfrm>
            <a:off x="3282950" y="3600450"/>
            <a:ext cx="2578100" cy="520700"/>
          </a:xfrm>
          <a:prstGeom prst="rect">
            <a:avLst/>
          </a:prstGeom>
        </p:spPr>
      </p:pic>
      <p:pic>
        <p:nvPicPr>
          <p:cNvPr id="4" name="Picture 3"/>
          <p:cNvPicPr>
            <a:picLocks noChangeAspect="1"/>
          </p:cNvPicPr>
          <p:nvPr/>
        </p:nvPicPr>
        <p:blipFill>
          <a:blip r:embed="rId4"/>
          <a:stretch>
            <a:fillRect/>
          </a:stretch>
        </p:blipFill>
        <p:spPr>
          <a:xfrm>
            <a:off x="3282950" y="4572000"/>
            <a:ext cx="2426335" cy="7384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8				Nonlinear preferential attachment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2"/>
          <a:stretch>
            <a:fillRect/>
          </a:stretch>
        </p:blipFill>
        <p:spPr>
          <a:xfrm>
            <a:off x="3796665" y="692150"/>
            <a:ext cx="1550670" cy="469900"/>
          </a:xfrm>
          <a:prstGeom prst="rect">
            <a:avLst/>
          </a:prstGeom>
        </p:spPr>
      </p:pic>
      <p:sp>
        <p:nvSpPr>
          <p:cNvPr id="8" name="Rectangle 7"/>
          <p:cNvSpPr/>
          <p:nvPr/>
        </p:nvSpPr>
        <p:spPr>
          <a:xfrm>
            <a:off x="38100" y="1331773"/>
            <a:ext cx="9105900" cy="3693319"/>
          </a:xfrm>
          <a:prstGeom prst="rect">
            <a:avLst/>
          </a:prstGeom>
        </p:spPr>
        <p:txBody>
          <a:bodyPr wrap="square">
            <a:spAutoFit/>
          </a:bodyPr>
          <a:lstStyle/>
          <a:p>
            <a:r>
              <a:rPr lang="en-US" b="1" dirty="0" err="1" smtClean="0"/>
              <a:t>α</a:t>
            </a:r>
            <a:r>
              <a:rPr lang="en-US" b="1" dirty="0" smtClean="0"/>
              <a:t>=0:</a:t>
            </a:r>
            <a:r>
              <a:rPr lang="en-US" dirty="0" smtClean="0"/>
              <a:t>  Reduces to Model A discussed in Section 5.4. The degree distribution follows the simple exponential function. </a:t>
            </a:r>
          </a:p>
          <a:p>
            <a:endParaRPr lang="en-US" dirty="0" smtClean="0"/>
          </a:p>
          <a:p>
            <a:r>
              <a:rPr lang="en-US" b="1" dirty="0" err="1" smtClean="0"/>
              <a:t>α</a:t>
            </a:r>
            <a:r>
              <a:rPr lang="en-US" b="1" dirty="0" smtClean="0"/>
              <a:t>=1: </a:t>
            </a:r>
            <a:r>
              <a:rPr lang="en-US" dirty="0" smtClean="0"/>
              <a:t> Barabási-Albert model, a scale-free network with degree exponent 3. </a:t>
            </a:r>
          </a:p>
          <a:p>
            <a:endParaRPr lang="en-US" dirty="0" smtClean="0"/>
          </a:p>
          <a:p>
            <a:r>
              <a:rPr lang="en-US" b="1" dirty="0" err="1" smtClean="0"/>
              <a:t>α</a:t>
            </a:r>
            <a:r>
              <a:rPr lang="en-US" b="1" dirty="0" smtClean="0"/>
              <a:t>&gt;1: </a:t>
            </a:r>
            <a:r>
              <a:rPr lang="en-US" b="1" dirty="0" err="1" smtClean="0"/>
              <a:t>Superlinear</a:t>
            </a:r>
            <a:r>
              <a:rPr lang="en-US" b="1" dirty="0" smtClean="0"/>
              <a:t> preferential attachment. </a:t>
            </a:r>
            <a:r>
              <a:rPr lang="en-US" dirty="0" smtClean="0"/>
              <a:t>The tendency to link to highly connected nodes is enhanced, accelerating the “rich-gets-richer” process. The consequence of this is most obvious for  , when the model predicts a </a:t>
            </a:r>
            <a:r>
              <a:rPr lang="en-US" i="1" dirty="0" smtClean="0"/>
              <a:t>winner-takes-all phenomenon: almost all nodes connect to a single or a few super-hubs.</a:t>
            </a:r>
            <a:endParaRPr lang="en-US" dirty="0" smtClean="0"/>
          </a:p>
          <a:p>
            <a:endParaRPr lang="en-US" dirty="0" smtClean="0"/>
          </a:p>
          <a:p>
            <a:endParaRPr lang="en-US" dirty="0" smtClean="0"/>
          </a:p>
          <a:p>
            <a:endParaRPr lang="en-US" dirty="0" smtClean="0"/>
          </a:p>
          <a:p>
            <a:r>
              <a:rPr lang="en-US" dirty="0" smtClean="0"/>
              <a:t> </a:t>
            </a:r>
          </a:p>
        </p:txBody>
      </p:sp>
      <p:pic>
        <p:nvPicPr>
          <p:cNvPr id="2" name="Picture 1"/>
          <p:cNvPicPr>
            <a:picLocks noChangeAspect="1"/>
          </p:cNvPicPr>
          <p:nvPr/>
        </p:nvPicPr>
        <p:blipFill>
          <a:blip r:embed="rId3"/>
          <a:stretch>
            <a:fillRect/>
          </a:stretch>
        </p:blipFill>
        <p:spPr>
          <a:xfrm>
            <a:off x="3796665" y="4250321"/>
            <a:ext cx="1550670" cy="660471"/>
          </a:xfrm>
          <a:prstGeom prst="rect">
            <a:avLst/>
          </a:prstGeom>
        </p:spPr>
      </p:pic>
    </p:spTree>
    <p:extLst>
      <p:ext uri="{BB962C8B-B14F-4D97-AF65-F5344CB8AC3E}">
        <p14:creationId xmlns:p14="http://schemas.microsoft.com/office/powerpoint/2010/main" val="103609617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8				Nonlinear preferential attachment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2"/>
          <a:stretch>
            <a:fillRect/>
          </a:stretch>
        </p:blipFill>
        <p:spPr>
          <a:xfrm>
            <a:off x="659130" y="2057400"/>
            <a:ext cx="1550670" cy="469900"/>
          </a:xfrm>
          <a:prstGeom prst="rect">
            <a:avLst/>
          </a:prstGeom>
        </p:spPr>
      </p:pic>
      <p:pic>
        <p:nvPicPr>
          <p:cNvPr id="10" name="Picture 9"/>
          <p:cNvPicPr>
            <a:picLocks noChangeAspect="1"/>
          </p:cNvPicPr>
          <p:nvPr/>
        </p:nvPicPr>
        <p:blipFill>
          <a:blip r:embed="rId3"/>
          <a:stretch>
            <a:fillRect/>
          </a:stretch>
        </p:blipFill>
        <p:spPr>
          <a:xfrm>
            <a:off x="2921000" y="717550"/>
            <a:ext cx="5461000" cy="3340100"/>
          </a:xfrm>
          <a:prstGeom prst="rect">
            <a:avLst/>
          </a:prstGeom>
        </p:spPr>
      </p:pic>
      <p:sp>
        <p:nvSpPr>
          <p:cNvPr id="12" name="Rectangle 11"/>
          <p:cNvSpPr/>
          <p:nvPr/>
        </p:nvSpPr>
        <p:spPr>
          <a:xfrm>
            <a:off x="292100" y="3899118"/>
            <a:ext cx="8534400" cy="1569660"/>
          </a:xfrm>
          <a:prstGeom prst="rect">
            <a:avLst/>
          </a:prstGeom>
        </p:spPr>
        <p:txBody>
          <a:bodyPr wrap="square">
            <a:spAutoFit/>
          </a:bodyPr>
          <a:lstStyle/>
          <a:p>
            <a:r>
              <a:rPr lang="en-US" sz="1600" dirty="0" smtClean="0">
                <a:latin typeface="Georgia"/>
              </a:rPr>
              <a:t>The growth of the hubs. </a:t>
            </a:r>
            <a:r>
              <a:rPr lang="en-US" sz="1600" dirty="0" smtClean="0">
                <a:latin typeface="Helvetica"/>
              </a:rPr>
              <a:t>The nature of preferential attachment affects the degree of the largest node. While in a scale-free network the biggest hub grows as (green curve), for </a:t>
            </a:r>
            <a:r>
              <a:rPr lang="en-US" sz="1600" dirty="0" err="1" smtClean="0">
                <a:latin typeface="Helvetica"/>
              </a:rPr>
              <a:t>sublinear</a:t>
            </a:r>
            <a:r>
              <a:rPr lang="en-US" sz="1600" dirty="0" smtClean="0">
                <a:latin typeface="Helvetica"/>
              </a:rPr>
              <a:t> preferential attachment this dependence becomes logarithmic (red curve). For </a:t>
            </a:r>
            <a:r>
              <a:rPr lang="en-US" sz="1600" dirty="0" err="1" smtClean="0">
                <a:latin typeface="Helvetica"/>
              </a:rPr>
              <a:t>superlinear</a:t>
            </a:r>
            <a:r>
              <a:rPr lang="en-US" sz="1600" dirty="0" smtClean="0">
                <a:latin typeface="Helvetica"/>
              </a:rPr>
              <a:t> preferential attachment the biggest hub grows linearly with time, always grabbing a finite fraction of all links (blue curve)). The symbols are provided by a numerical simulation; the dotted lines represent the analytical predictions.</a:t>
            </a:r>
            <a:endParaRPr lang="en-US" sz="1600" dirty="0"/>
          </a:p>
        </p:txBody>
      </p:sp>
    </p:spTree>
    <p:extLst>
      <p:ext uri="{BB962C8B-B14F-4D97-AF65-F5344CB8AC3E}">
        <p14:creationId xmlns:p14="http://schemas.microsoft.com/office/powerpoint/2010/main" val="427998977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2"/>
          <a:stretch>
            <a:fillRect/>
          </a:stretch>
        </p:blipFill>
        <p:spPr>
          <a:xfrm>
            <a:off x="1908718" y="1"/>
            <a:ext cx="5110975" cy="5715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Growth and preferential attachment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The origins of preferential attachment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Link selection model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7" name="Rectangle 6"/>
          <p:cNvSpPr/>
          <p:nvPr/>
        </p:nvSpPr>
        <p:spPr>
          <a:xfrm>
            <a:off x="0" y="336540"/>
            <a:ext cx="6235700" cy="3416320"/>
          </a:xfrm>
          <a:prstGeom prst="rect">
            <a:avLst/>
          </a:prstGeom>
        </p:spPr>
        <p:txBody>
          <a:bodyPr wrap="square">
            <a:spAutoFit/>
          </a:bodyPr>
          <a:lstStyle/>
          <a:p>
            <a:endParaRPr lang="en-US" i="1" dirty="0" smtClean="0">
              <a:solidFill>
                <a:srgbClr val="1A1A1A"/>
              </a:solidFill>
              <a:latin typeface="GillSans"/>
            </a:endParaRPr>
          </a:p>
          <a:p>
            <a:r>
              <a:rPr lang="en-US" i="1" dirty="0" smtClean="0">
                <a:solidFill>
                  <a:srgbClr val="1A1A1A"/>
                </a:solidFill>
                <a:latin typeface="GillSans"/>
              </a:rPr>
              <a:t>Link selection model -- perhaps the simplest example of a local or random mechanism capable of generating preferential attachment. </a:t>
            </a:r>
          </a:p>
          <a:p>
            <a:endParaRPr lang="en-US" i="1" dirty="0" smtClean="0">
              <a:solidFill>
                <a:srgbClr val="1A1A1A"/>
              </a:solidFill>
              <a:latin typeface="GillSans"/>
            </a:endParaRPr>
          </a:p>
          <a:p>
            <a:r>
              <a:rPr lang="en-US" b="1" i="1" dirty="0" smtClean="0">
                <a:solidFill>
                  <a:srgbClr val="1A1A1A"/>
                </a:solidFill>
                <a:latin typeface="GillSans"/>
              </a:rPr>
              <a:t>Growth</a:t>
            </a:r>
            <a:r>
              <a:rPr lang="en-US" i="1" dirty="0" smtClean="0">
                <a:solidFill>
                  <a:srgbClr val="1A1A1A"/>
                </a:solidFill>
                <a:latin typeface="GillSans"/>
              </a:rPr>
              <a:t>: at each time step we add a new node to the network.</a:t>
            </a:r>
          </a:p>
          <a:p>
            <a:endParaRPr lang="en-US" i="1" dirty="0" smtClean="0">
              <a:solidFill>
                <a:srgbClr val="1A1A1A"/>
              </a:solidFill>
              <a:latin typeface="GillSans"/>
            </a:endParaRPr>
          </a:p>
          <a:p>
            <a:r>
              <a:rPr lang="en-US" b="1" i="1" dirty="0" smtClean="0">
                <a:solidFill>
                  <a:srgbClr val="1A1A1A"/>
                </a:solidFill>
                <a:latin typeface="GillSans"/>
              </a:rPr>
              <a:t>Link selection</a:t>
            </a:r>
            <a:r>
              <a:rPr lang="en-US" i="1" dirty="0" smtClean="0">
                <a:solidFill>
                  <a:srgbClr val="1A1A1A"/>
                </a:solidFill>
                <a:latin typeface="GillSans"/>
              </a:rPr>
              <a:t>: we select a link at random and connect the new node to one of nodes at the two ends of the selected link.</a:t>
            </a:r>
          </a:p>
          <a:p>
            <a:endParaRPr lang="en-US" i="1" dirty="0" smtClean="0">
              <a:solidFill>
                <a:srgbClr val="1A1A1A"/>
              </a:solidFill>
              <a:latin typeface="GillSans"/>
            </a:endParaRPr>
          </a:p>
          <a:p>
            <a:r>
              <a:rPr lang="en-US" i="1" dirty="0" smtClean="0">
                <a:solidFill>
                  <a:srgbClr val="1A1A1A"/>
                </a:solidFill>
                <a:latin typeface="GillSans"/>
              </a:rPr>
              <a:t> To show that this simple mechanism generates linear preferential attachment, we write the probability  that the node at the end of a randomly chosen link has degree </a:t>
            </a:r>
            <a:r>
              <a:rPr lang="en-US" i="1" dirty="0" err="1" smtClean="0">
                <a:solidFill>
                  <a:srgbClr val="1A1A1A"/>
                </a:solidFill>
                <a:latin typeface="GillSans"/>
              </a:rPr>
              <a:t>k</a:t>
            </a:r>
            <a:r>
              <a:rPr lang="en-US" i="1" dirty="0" smtClean="0">
                <a:solidFill>
                  <a:srgbClr val="1A1A1A"/>
                </a:solidFill>
                <a:latin typeface="GillSans"/>
              </a:rPr>
              <a:t> as</a:t>
            </a:r>
            <a:endParaRPr lang="en-US" i="1" dirty="0"/>
          </a:p>
        </p:txBody>
      </p:sp>
      <p:pic>
        <p:nvPicPr>
          <p:cNvPr id="8" name="Picture 7"/>
          <p:cNvPicPr>
            <a:picLocks noChangeAspect="1"/>
          </p:cNvPicPr>
          <p:nvPr/>
        </p:nvPicPr>
        <p:blipFill>
          <a:blip r:embed="rId2"/>
          <a:stretch>
            <a:fillRect/>
          </a:stretch>
        </p:blipFill>
        <p:spPr>
          <a:xfrm>
            <a:off x="2152650" y="3776838"/>
            <a:ext cx="1098550" cy="344322"/>
          </a:xfrm>
          <a:prstGeom prst="rect">
            <a:avLst/>
          </a:prstGeom>
        </p:spPr>
      </p:pic>
      <p:pic>
        <p:nvPicPr>
          <p:cNvPr id="2" name="Picture 1"/>
          <p:cNvPicPr>
            <a:picLocks noChangeAspect="1"/>
          </p:cNvPicPr>
          <p:nvPr/>
        </p:nvPicPr>
        <p:blipFill>
          <a:blip r:embed="rId3"/>
          <a:stretch>
            <a:fillRect/>
          </a:stretch>
        </p:blipFill>
        <p:spPr>
          <a:xfrm>
            <a:off x="6451600" y="1015999"/>
            <a:ext cx="2286000" cy="3819646"/>
          </a:xfrm>
          <a:prstGeom prst="rect">
            <a:avLst/>
          </a:prstGeom>
        </p:spPr>
      </p:pic>
      <p:pic>
        <p:nvPicPr>
          <p:cNvPr id="4" name="Picture 3"/>
          <p:cNvPicPr>
            <a:picLocks noChangeAspect="1"/>
          </p:cNvPicPr>
          <p:nvPr/>
        </p:nvPicPr>
        <p:blipFill>
          <a:blip r:embed="rId4"/>
          <a:stretch>
            <a:fillRect/>
          </a:stretch>
        </p:blipFill>
        <p:spPr>
          <a:xfrm>
            <a:off x="-6351" y="4308594"/>
            <a:ext cx="5860020" cy="140640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Copying model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9" name="Rectangle 8"/>
          <p:cNvSpPr/>
          <p:nvPr/>
        </p:nvSpPr>
        <p:spPr>
          <a:xfrm>
            <a:off x="4185227" y="342900"/>
            <a:ext cx="4958773" cy="4616648"/>
          </a:xfrm>
          <a:prstGeom prst="rect">
            <a:avLst/>
          </a:prstGeom>
        </p:spPr>
        <p:txBody>
          <a:bodyPr wrap="square">
            <a:spAutoFit/>
          </a:bodyPr>
          <a:lstStyle/>
          <a:p>
            <a:r>
              <a:rPr lang="en-US" sz="1400" i="1" dirty="0" smtClean="0"/>
              <a:t> </a:t>
            </a:r>
            <a:r>
              <a:rPr lang="en-US" sz="1400" b="1" i="1" dirty="0" smtClean="0"/>
              <a:t>(a) Random Connection: </a:t>
            </a:r>
            <a:r>
              <a:rPr lang="en-US" sz="1400" i="1" dirty="0" smtClean="0"/>
              <a:t>with probability </a:t>
            </a:r>
            <a:r>
              <a:rPr lang="en-US" sz="1400" i="1" dirty="0" err="1" smtClean="0"/>
              <a:t>p</a:t>
            </a:r>
            <a:r>
              <a:rPr lang="en-US" sz="1400" i="1" dirty="0" smtClean="0"/>
              <a:t> the new node links to </a:t>
            </a:r>
            <a:r>
              <a:rPr lang="en-US" sz="1400" i="1" dirty="0" err="1" smtClean="0"/>
              <a:t>u</a:t>
            </a:r>
            <a:r>
              <a:rPr lang="en-US" sz="1400" i="1" dirty="0" smtClean="0"/>
              <a:t>.</a:t>
            </a:r>
          </a:p>
          <a:p>
            <a:r>
              <a:rPr lang="en-US" sz="1400" i="1" dirty="0" smtClean="0"/>
              <a:t>  </a:t>
            </a:r>
            <a:r>
              <a:rPr lang="en-US" sz="1400" b="1" i="1" dirty="0" smtClean="0"/>
              <a:t>(</a:t>
            </a:r>
            <a:r>
              <a:rPr lang="en-US" sz="1400" b="1" i="1" dirty="0" err="1" smtClean="0"/>
              <a:t>b</a:t>
            </a:r>
            <a:r>
              <a:rPr lang="en-US" sz="1400" b="1" i="1" dirty="0" smtClean="0"/>
              <a:t>) Copying</a:t>
            </a:r>
            <a:r>
              <a:rPr lang="en-US" sz="1400" i="1" dirty="0" smtClean="0"/>
              <a:t>: with probability  we randomly choose an outgoing link of node </a:t>
            </a:r>
            <a:r>
              <a:rPr lang="en-US" sz="1400" i="1" dirty="0" err="1" smtClean="0"/>
              <a:t>u</a:t>
            </a:r>
            <a:r>
              <a:rPr lang="en-US" sz="1400" i="1" dirty="0" smtClean="0"/>
              <a:t> and connect the new node to the selected link's target. Hence the new node “copies” one of the links of an earlier node</a:t>
            </a:r>
          </a:p>
          <a:p>
            <a:endParaRPr lang="en-US" sz="1400" i="1" dirty="0" smtClean="0"/>
          </a:p>
          <a:p>
            <a:r>
              <a:rPr lang="en-US" sz="1400" i="1" dirty="0" smtClean="0"/>
              <a:t> (a) the probability of selecting a node is 1/N. </a:t>
            </a:r>
          </a:p>
          <a:p>
            <a:r>
              <a:rPr lang="en-US" sz="1400" i="1" dirty="0" smtClean="0"/>
              <a:t> (</a:t>
            </a:r>
            <a:r>
              <a:rPr lang="en-US" sz="1400" i="1" dirty="0" err="1" smtClean="0"/>
              <a:t>b</a:t>
            </a:r>
            <a:r>
              <a:rPr lang="en-US" sz="1400" i="1" dirty="0" smtClean="0"/>
              <a:t>) is equivalent with selecting a node linked to a randomly selected link. The probability of selecting a degree-k node through the copying process of step (b) is k/2L for undirected networks. </a:t>
            </a:r>
          </a:p>
          <a:p>
            <a:r>
              <a:rPr lang="en-US" sz="1400" i="1" dirty="0" smtClean="0"/>
              <a:t>The likelihood that the new node will connect to a degree-k node follows preferential attachment</a:t>
            </a:r>
          </a:p>
          <a:p>
            <a:endParaRPr lang="en-US" sz="1400" i="1" dirty="0" smtClean="0"/>
          </a:p>
          <a:p>
            <a:endParaRPr lang="en-US" sz="1400" i="1" dirty="0" smtClean="0"/>
          </a:p>
          <a:p>
            <a:r>
              <a:rPr lang="en-US" sz="1400" b="1" i="1" dirty="0" smtClean="0"/>
              <a:t>Social networks: </a:t>
            </a:r>
            <a:r>
              <a:rPr lang="en-US" sz="1400" i="1" dirty="0" smtClean="0"/>
              <a:t>Copy your friend’s friends</a:t>
            </a:r>
            <a:r>
              <a:rPr lang="en-US" sz="1400" b="1" i="1" dirty="0" smtClean="0"/>
              <a:t>.</a:t>
            </a:r>
            <a:endParaRPr lang="en-US" sz="1400" i="1" dirty="0" smtClean="0"/>
          </a:p>
          <a:p>
            <a:r>
              <a:rPr lang="en-US" sz="1400" b="1" i="1" dirty="0" smtClean="0"/>
              <a:t>Citation Networks</a:t>
            </a:r>
            <a:r>
              <a:rPr lang="en-US" sz="1400" i="1" dirty="0" smtClean="0"/>
              <a:t>: Copy references from papers we read.</a:t>
            </a:r>
          </a:p>
          <a:p>
            <a:r>
              <a:rPr lang="en-US" sz="1400" b="1" i="1" dirty="0" smtClean="0"/>
              <a:t>Protein interaction networks</a:t>
            </a:r>
            <a:r>
              <a:rPr lang="en-US" sz="1400" i="1" dirty="0" smtClean="0"/>
              <a:t>: gene duplication, </a:t>
            </a:r>
            <a:endParaRPr lang="en-US" sz="1400" dirty="0"/>
          </a:p>
        </p:txBody>
      </p:sp>
      <p:pic>
        <p:nvPicPr>
          <p:cNvPr id="10" name="Picture 9"/>
          <p:cNvPicPr>
            <a:picLocks noChangeAspect="1"/>
          </p:cNvPicPr>
          <p:nvPr/>
        </p:nvPicPr>
        <p:blipFill>
          <a:blip r:embed="rId3"/>
          <a:stretch>
            <a:fillRect/>
          </a:stretch>
        </p:blipFill>
        <p:spPr>
          <a:xfrm>
            <a:off x="5207000" y="3937000"/>
            <a:ext cx="2070100" cy="215900"/>
          </a:xfrm>
          <a:prstGeom prst="rect">
            <a:avLst/>
          </a:prstGeom>
        </p:spPr>
      </p:pic>
      <p:pic>
        <p:nvPicPr>
          <p:cNvPr id="4" name="Picture 3"/>
          <p:cNvPicPr>
            <a:picLocks noChangeAspect="1"/>
          </p:cNvPicPr>
          <p:nvPr/>
        </p:nvPicPr>
        <p:blipFill>
          <a:blip r:embed="rId4"/>
          <a:stretch>
            <a:fillRect/>
          </a:stretch>
        </p:blipFill>
        <p:spPr>
          <a:xfrm>
            <a:off x="88899" y="1206500"/>
            <a:ext cx="3903995" cy="3505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Optimization model</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438150" y="2603500"/>
            <a:ext cx="2760870" cy="508000"/>
          </a:xfrm>
          <a:prstGeom prst="rect">
            <a:avLst/>
          </a:prstGeom>
        </p:spPr>
      </p:pic>
      <p:pic>
        <p:nvPicPr>
          <p:cNvPr id="2" name="Picture 1"/>
          <p:cNvPicPr>
            <a:picLocks noChangeAspect="1"/>
          </p:cNvPicPr>
          <p:nvPr/>
        </p:nvPicPr>
        <p:blipFill>
          <a:blip r:embed="rId4"/>
          <a:stretch>
            <a:fillRect/>
          </a:stretch>
        </p:blipFill>
        <p:spPr>
          <a:xfrm>
            <a:off x="4737100" y="838200"/>
            <a:ext cx="4064000" cy="712292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1231899" y="660400"/>
            <a:ext cx="2415761" cy="444500"/>
          </a:xfrm>
          <a:prstGeom prst="rect">
            <a:avLst/>
          </a:prstGeom>
        </p:spPr>
      </p:pic>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Optimization model</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4"/>
          <a:stretch>
            <a:fillRect/>
          </a:stretch>
        </p:blipFill>
        <p:spPr>
          <a:xfrm>
            <a:off x="4495800" y="546100"/>
            <a:ext cx="1752600" cy="5225935"/>
          </a:xfrm>
          <a:prstGeom prst="rect">
            <a:avLst/>
          </a:prstGeom>
        </p:spPr>
      </p:pic>
      <p:pic>
        <p:nvPicPr>
          <p:cNvPr id="6" name="Picture 5"/>
          <p:cNvPicPr>
            <a:picLocks noChangeAspect="1"/>
          </p:cNvPicPr>
          <p:nvPr/>
        </p:nvPicPr>
        <p:blipFill>
          <a:blip r:embed="rId5"/>
          <a:stretch>
            <a:fillRect/>
          </a:stretch>
        </p:blipFill>
        <p:spPr>
          <a:xfrm>
            <a:off x="0" y="1790700"/>
            <a:ext cx="4449001" cy="3035300"/>
          </a:xfrm>
          <a:prstGeom prst="rect">
            <a:avLst/>
          </a:prstGeom>
        </p:spPr>
      </p:pic>
      <p:pic>
        <p:nvPicPr>
          <p:cNvPr id="9" name="Picture 8"/>
          <p:cNvPicPr>
            <a:picLocks noChangeAspect="1"/>
          </p:cNvPicPr>
          <p:nvPr/>
        </p:nvPicPr>
        <p:blipFill>
          <a:blip r:embed="rId6"/>
          <a:stretch>
            <a:fillRect/>
          </a:stretch>
        </p:blipFill>
        <p:spPr>
          <a:xfrm>
            <a:off x="6235700" y="2286000"/>
            <a:ext cx="2912740" cy="1968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1231899" y="660400"/>
            <a:ext cx="2415761" cy="444500"/>
          </a:xfrm>
          <a:prstGeom prst="rect">
            <a:avLst/>
          </a:prstGeom>
        </p:spPr>
      </p:pic>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Optimization model</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6" name="Picture 5"/>
          <p:cNvPicPr>
            <a:picLocks noChangeAspect="1"/>
          </p:cNvPicPr>
          <p:nvPr/>
        </p:nvPicPr>
        <p:blipFill>
          <a:blip r:embed="rId4"/>
          <a:stretch>
            <a:fillRect/>
          </a:stretch>
        </p:blipFill>
        <p:spPr>
          <a:xfrm>
            <a:off x="0" y="1727200"/>
            <a:ext cx="4449001" cy="3035300"/>
          </a:xfrm>
          <a:prstGeom prst="rect">
            <a:avLst/>
          </a:prstGeom>
        </p:spPr>
      </p:pic>
      <p:pic>
        <p:nvPicPr>
          <p:cNvPr id="4" name="Picture 3"/>
          <p:cNvPicPr>
            <a:picLocks noChangeAspect="1"/>
          </p:cNvPicPr>
          <p:nvPr/>
        </p:nvPicPr>
        <p:blipFill>
          <a:blip r:embed="rId5"/>
          <a:stretch>
            <a:fillRect/>
          </a:stretch>
        </p:blipFill>
        <p:spPr>
          <a:xfrm>
            <a:off x="4566218" y="609599"/>
            <a:ext cx="1694882" cy="5052361"/>
          </a:xfrm>
          <a:prstGeom prst="rect">
            <a:avLst/>
          </a:prstGeom>
        </p:spPr>
      </p:pic>
      <p:pic>
        <p:nvPicPr>
          <p:cNvPr id="8" name="Picture 7"/>
          <p:cNvPicPr>
            <a:picLocks noChangeAspect="1"/>
          </p:cNvPicPr>
          <p:nvPr/>
        </p:nvPicPr>
        <p:blipFill>
          <a:blip r:embed="rId6"/>
          <a:stretch>
            <a:fillRect/>
          </a:stretch>
        </p:blipFill>
        <p:spPr>
          <a:xfrm>
            <a:off x="6280718" y="2260600"/>
            <a:ext cx="2788708" cy="1968500"/>
          </a:xfrm>
          <a:prstGeom prst="rect">
            <a:avLst/>
          </a:prstGeom>
        </p:spPr>
      </p:pic>
    </p:spTree>
    <p:extLst>
      <p:ext uri="{BB962C8B-B14F-4D97-AF65-F5344CB8AC3E}">
        <p14:creationId xmlns:p14="http://schemas.microsoft.com/office/powerpoint/2010/main" val="141709992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1231899" y="660400"/>
            <a:ext cx="2415761" cy="444500"/>
          </a:xfrm>
          <a:prstGeom prst="rect">
            <a:avLst/>
          </a:prstGeom>
        </p:spPr>
      </p:pic>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Optimization model</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4"/>
          <a:stretch>
            <a:fillRect/>
          </a:stretch>
        </p:blipFill>
        <p:spPr>
          <a:xfrm>
            <a:off x="4572000" y="609599"/>
            <a:ext cx="1751660" cy="5067301"/>
          </a:xfrm>
          <a:prstGeom prst="rect">
            <a:avLst/>
          </a:prstGeom>
        </p:spPr>
      </p:pic>
      <p:pic>
        <p:nvPicPr>
          <p:cNvPr id="9" name="Picture 8"/>
          <p:cNvPicPr>
            <a:picLocks noChangeAspect="1"/>
          </p:cNvPicPr>
          <p:nvPr/>
        </p:nvPicPr>
        <p:blipFill>
          <a:blip r:embed="rId5"/>
          <a:stretch>
            <a:fillRect/>
          </a:stretch>
        </p:blipFill>
        <p:spPr>
          <a:xfrm>
            <a:off x="0" y="1727200"/>
            <a:ext cx="4449001" cy="3035300"/>
          </a:xfrm>
          <a:prstGeom prst="rect">
            <a:avLst/>
          </a:prstGeom>
        </p:spPr>
      </p:pic>
    </p:spTree>
    <p:extLst>
      <p:ext uri="{BB962C8B-B14F-4D97-AF65-F5344CB8AC3E}">
        <p14:creationId xmlns:p14="http://schemas.microsoft.com/office/powerpoint/2010/main" val="240407505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9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928137" y="571500"/>
            <a:ext cx="7287793" cy="5143500"/>
          </a:xfrm>
          <a:prstGeom prst="rect">
            <a:avLst/>
          </a:prstGeom>
        </p:spPr>
      </p:pic>
    </p:spTree>
    <p:extLst>
      <p:ext uri="{BB962C8B-B14F-4D97-AF65-F5344CB8AC3E}">
        <p14:creationId xmlns:p14="http://schemas.microsoft.com/office/powerpoint/2010/main" val="159838387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Diameter and clustering coefficient</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10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10				Diameter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2"/>
          <a:stretch>
            <a:fillRect/>
          </a:stretch>
        </p:blipFill>
        <p:spPr>
          <a:xfrm>
            <a:off x="1676400" y="2857500"/>
            <a:ext cx="1143000" cy="508000"/>
          </a:xfrm>
          <a:prstGeom prst="rect">
            <a:avLst/>
          </a:prstGeom>
        </p:spPr>
      </p:pic>
      <p:pic>
        <p:nvPicPr>
          <p:cNvPr id="8" name="Picture 7"/>
          <p:cNvPicPr>
            <a:picLocks noChangeAspect="1"/>
          </p:cNvPicPr>
          <p:nvPr/>
        </p:nvPicPr>
        <p:blipFill>
          <a:blip r:embed="rId3"/>
          <a:stretch>
            <a:fillRect/>
          </a:stretch>
        </p:blipFill>
        <p:spPr>
          <a:xfrm>
            <a:off x="3886200" y="1257300"/>
            <a:ext cx="5029200" cy="3200400"/>
          </a:xfrm>
          <a:prstGeom prst="rect">
            <a:avLst/>
          </a:prstGeom>
        </p:spPr>
      </p:pic>
      <p:sp>
        <p:nvSpPr>
          <p:cNvPr id="9" name="Rectangle 7"/>
          <p:cNvSpPr>
            <a:spLocks noChangeArrowheads="1"/>
          </p:cNvSpPr>
          <p:nvPr/>
        </p:nvSpPr>
        <p:spPr bwMode="auto">
          <a:xfrm>
            <a:off x="1056957" y="4787900"/>
            <a:ext cx="2100262" cy="307975"/>
          </a:xfrm>
          <a:prstGeom prst="rect">
            <a:avLst/>
          </a:prstGeom>
          <a:noFill/>
          <a:ln w="9525">
            <a:noFill/>
            <a:miter lim="800000"/>
            <a:headEnd/>
            <a:tailEnd/>
          </a:ln>
        </p:spPr>
        <p:txBody>
          <a:bodyPr wrap="none">
            <a:prstTxWarp prst="textNoShape">
              <a:avLst/>
            </a:prstTxWarp>
            <a:spAutoFit/>
          </a:bodyPr>
          <a:lstStyle/>
          <a:p>
            <a:r>
              <a:rPr lang="en-US" sz="1400" dirty="0" err="1">
                <a:solidFill>
                  <a:srgbClr val="000000"/>
                </a:solidFill>
                <a:latin typeface="Helvetica" pitchFamily="-84" charset="0"/>
                <a:ea typeface="Times New Roman (Hebrew)" charset="0"/>
                <a:cs typeface="Times New Roman (Hebrew)" charset="0"/>
              </a:rPr>
              <a:t>Bollobas</a:t>
            </a:r>
            <a:r>
              <a:rPr lang="en-US" sz="1400" dirty="0">
                <a:solidFill>
                  <a:srgbClr val="000000"/>
                </a:solidFill>
                <a:latin typeface="Helvetica" pitchFamily="-84" charset="0"/>
                <a:ea typeface="Times New Roman (Hebrew)" charset="0"/>
                <a:cs typeface="Times New Roman (Hebrew)" charset="0"/>
              </a:rPr>
              <a:t>, Riordan, 2002</a:t>
            </a:r>
            <a:endParaRPr lang="hu-HU" sz="1400" dirty="0">
              <a:latin typeface="Helvetica" pitchFamily="-84" charset="0"/>
              <a:ea typeface="Helvetica" pitchFamily="-84" charset="0"/>
              <a:cs typeface="Helvetica" pitchFamily="-84"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0" name="Text Box 32"/>
          <p:cNvSpPr txBox="1">
            <a:spLocks noChangeArrowheads="1"/>
          </p:cNvSpPr>
          <p:nvPr/>
        </p:nvSpPr>
        <p:spPr bwMode="auto">
          <a:xfrm>
            <a:off x="0" y="2815782"/>
            <a:ext cx="5718175" cy="830964"/>
          </a:xfrm>
          <a:prstGeom prst="rect">
            <a:avLst/>
          </a:prstGeom>
          <a:noFill/>
          <a:ln w="9525">
            <a:noFill/>
            <a:miter lim="800000"/>
            <a:headEnd/>
            <a:tailEnd/>
          </a:ln>
        </p:spPr>
        <p:txBody>
          <a:bodyPr wrap="square" lIns="91407" tIns="45704" rIns="91407" bIns="45704">
            <a:prstTxWarp prst="textNoShape">
              <a:avLst/>
            </a:prstTxWarp>
            <a:spAutoFit/>
          </a:bodyPr>
          <a:lstStyle/>
          <a:p>
            <a:pPr algn="ctr">
              <a:spcBef>
                <a:spcPct val="50000"/>
              </a:spcBef>
            </a:pPr>
            <a:r>
              <a:rPr lang="en-US" sz="2400" b="1" dirty="0" smtClean="0">
                <a:solidFill>
                  <a:srgbClr val="000000"/>
                </a:solidFill>
                <a:latin typeface="Trajan Pro"/>
                <a:ea typeface="Gulim" charset="0"/>
                <a:cs typeface="Trajan Pro"/>
              </a:rPr>
              <a:t>networks expand through the </a:t>
            </a:r>
            <a:r>
              <a:rPr lang="en-US" sz="2400" b="1" dirty="0">
                <a:solidFill>
                  <a:srgbClr val="000000"/>
                </a:solidFill>
                <a:latin typeface="Trajan Pro"/>
                <a:ea typeface="Gulim" charset="0"/>
                <a:cs typeface="Trajan Pro"/>
              </a:rPr>
              <a:t>addition of new nodes</a:t>
            </a:r>
          </a:p>
        </p:txBody>
      </p:sp>
      <p:sp>
        <p:nvSpPr>
          <p:cNvPr id="29699" name="Text Box 21"/>
          <p:cNvSpPr txBox="1">
            <a:spLocks noChangeArrowheads="1"/>
          </p:cNvSpPr>
          <p:nvPr/>
        </p:nvSpPr>
        <p:spPr bwMode="auto">
          <a:xfrm>
            <a:off x="241300" y="5384800"/>
            <a:ext cx="4876800" cy="276225"/>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0000"/>
                </a:solidFill>
                <a:latin typeface="Helvetica" pitchFamily="-84" charset="0"/>
                <a:ea typeface="Gulim" charset="0"/>
                <a:cs typeface="Gulim" charset="0"/>
              </a:rPr>
              <a:t>Barabási &amp; Albert, </a:t>
            </a:r>
            <a:r>
              <a:rPr lang="en-US" sz="1200" i="1">
                <a:solidFill>
                  <a:srgbClr val="000000"/>
                </a:solidFill>
                <a:latin typeface="Helvetica" pitchFamily="-84" charset="0"/>
                <a:ea typeface="Gulim" charset="0"/>
                <a:cs typeface="Gulim" charset="0"/>
              </a:rPr>
              <a:t>Science</a:t>
            </a:r>
            <a:r>
              <a:rPr lang="en-US" sz="1200">
                <a:solidFill>
                  <a:srgbClr val="000000"/>
                </a:solidFill>
                <a:latin typeface="Helvetica" pitchFamily="-84" charset="0"/>
                <a:ea typeface="Gulim" charset="0"/>
                <a:cs typeface="Gulim" charset="0"/>
              </a:rPr>
              <a:t> </a:t>
            </a:r>
            <a:r>
              <a:rPr lang="en-US" sz="1200" b="1">
                <a:solidFill>
                  <a:srgbClr val="000000"/>
                </a:solidFill>
                <a:latin typeface="Helvetica" pitchFamily="-84" charset="0"/>
                <a:ea typeface="Gulim" charset="0"/>
                <a:cs typeface="Gulim" charset="0"/>
              </a:rPr>
              <a:t>286,</a:t>
            </a:r>
            <a:r>
              <a:rPr lang="en-US" sz="1200">
                <a:solidFill>
                  <a:srgbClr val="000000"/>
                </a:solidFill>
                <a:latin typeface="Helvetica" pitchFamily="-84" charset="0"/>
                <a:ea typeface="Gulim" charset="0"/>
                <a:cs typeface="Gulim" charset="0"/>
              </a:rPr>
              <a:t> 509 (1999)</a:t>
            </a:r>
          </a:p>
        </p:txBody>
      </p:sp>
      <p:sp>
        <p:nvSpPr>
          <p:cNvPr id="2970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BA MODEL: Growth </a:t>
            </a:r>
          </a:p>
        </p:txBody>
      </p:sp>
      <p:sp>
        <p:nvSpPr>
          <p:cNvPr id="29702" name="Title 33"/>
          <p:cNvSpPr>
            <a:spLocks noGrp="1"/>
          </p:cNvSpPr>
          <p:nvPr>
            <p:ph type="title"/>
          </p:nvPr>
        </p:nvSpPr>
        <p:spPr>
          <a:xfrm>
            <a:off x="457200" y="-952500"/>
            <a:ext cx="8229600" cy="952500"/>
          </a:xfrm>
        </p:spPr>
        <p:txBody>
          <a:bodyPr/>
          <a:lstStyle/>
          <a:p>
            <a:r>
              <a:rPr lang="hu-HU" smtClean="0">
                <a:ea typeface="ＭＳ Ｐゴシック" charset="-128"/>
                <a:cs typeface="ＭＳ Ｐゴシック" charset="-128"/>
              </a:rPr>
              <a:t>BA model: Growth</a:t>
            </a:r>
            <a:br>
              <a:rPr lang="hu-HU" smtClean="0">
                <a:ea typeface="ＭＳ Ｐゴシック" charset="-128"/>
                <a:cs typeface="ＭＳ Ｐゴシック" charset="-128"/>
              </a:rPr>
            </a:br>
            <a:endParaRPr lang="hu-HU" smtClean="0">
              <a:ea typeface="ＭＳ Ｐゴシック" charset="-128"/>
              <a:cs typeface="ＭＳ Ｐゴシック" charset="-128"/>
            </a:endParaRPr>
          </a:p>
        </p:txBody>
      </p:sp>
      <p:sp>
        <p:nvSpPr>
          <p:cNvPr id="29703" name="TextBox 38"/>
          <p:cNvSpPr txBox="1">
            <a:spLocks noChangeArrowheads="1"/>
          </p:cNvSpPr>
          <p:nvPr/>
        </p:nvSpPr>
        <p:spPr bwMode="auto">
          <a:xfrm>
            <a:off x="241300" y="1193800"/>
            <a:ext cx="5008590" cy="646331"/>
          </a:xfrm>
          <a:prstGeom prst="rect">
            <a:avLst/>
          </a:prstGeom>
          <a:noFill/>
          <a:ln w="9525">
            <a:noFill/>
            <a:miter lim="800000"/>
            <a:headEnd/>
            <a:tailEnd/>
          </a:ln>
        </p:spPr>
        <p:txBody>
          <a:bodyPr wrap="none">
            <a:prstTxWarp prst="textNoShape">
              <a:avLst/>
            </a:prstTxWarp>
            <a:spAutoFit/>
          </a:bodyPr>
          <a:lstStyle/>
          <a:p>
            <a:r>
              <a:rPr lang="hu-HU" b="1" dirty="0" smtClean="0"/>
              <a:t>ER model</a:t>
            </a:r>
            <a:r>
              <a:rPr lang="hu-HU" dirty="0" smtClean="0"/>
              <a:t>: </a:t>
            </a:r>
          </a:p>
          <a:p>
            <a:r>
              <a:rPr lang="hu-HU" dirty="0" smtClean="0"/>
              <a:t>the </a:t>
            </a:r>
            <a:r>
              <a:rPr lang="hu-HU" dirty="0"/>
              <a:t>number of nodes, N, is fixed (static models)</a:t>
            </a:r>
          </a:p>
        </p:txBody>
      </p:sp>
      <p:pic>
        <p:nvPicPr>
          <p:cNvPr id="2" name="Picture 1"/>
          <p:cNvPicPr>
            <a:picLocks noChangeAspect="1"/>
          </p:cNvPicPr>
          <p:nvPr/>
        </p:nvPicPr>
        <p:blipFill>
          <a:blip r:embed="rId2"/>
          <a:stretch>
            <a:fillRect/>
          </a:stretch>
        </p:blipFill>
        <p:spPr>
          <a:xfrm>
            <a:off x="6146800" y="662858"/>
            <a:ext cx="2705100" cy="5136812"/>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10				Clustering coefficient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9" name="Picture 8"/>
          <p:cNvPicPr>
            <a:picLocks noChangeAspect="1"/>
          </p:cNvPicPr>
          <p:nvPr/>
        </p:nvPicPr>
        <p:blipFill>
          <a:blip r:embed="rId3"/>
          <a:stretch>
            <a:fillRect/>
          </a:stretch>
        </p:blipFill>
        <p:spPr>
          <a:xfrm>
            <a:off x="3803650" y="1130300"/>
            <a:ext cx="5422900" cy="3454400"/>
          </a:xfrm>
          <a:prstGeom prst="rect">
            <a:avLst/>
          </a:prstGeom>
        </p:spPr>
      </p:pic>
      <p:graphicFrame>
        <p:nvGraphicFramePr>
          <p:cNvPr id="10" name="Object 10"/>
          <p:cNvGraphicFramePr>
            <a:graphicFrameLocks noChangeAspect="1"/>
          </p:cNvGraphicFramePr>
          <p:nvPr/>
        </p:nvGraphicFramePr>
        <p:xfrm>
          <a:off x="885825" y="1343025"/>
          <a:ext cx="2116138" cy="519113"/>
        </p:xfrm>
        <a:graphic>
          <a:graphicData uri="http://schemas.openxmlformats.org/presentationml/2006/ole">
            <mc:AlternateContent xmlns:mc="http://schemas.openxmlformats.org/markup-compatibility/2006">
              <mc:Choice xmlns:v="urn:schemas-microsoft-com:vml" Requires="v">
                <p:oleObj spid="_x0000_s324633" name="Equation" r:id="rId4" imgW="1206500" imgH="355600" progId="Equation.3">
                  <p:embed/>
                </p:oleObj>
              </mc:Choice>
              <mc:Fallback>
                <p:oleObj name="Equation" r:id="rId4" imgW="1206500" imgH="3556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825" y="1343025"/>
                        <a:ext cx="2116138"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7"/>
          <p:cNvSpPr txBox="1">
            <a:spLocks noChangeArrowheads="1"/>
          </p:cNvSpPr>
          <p:nvPr/>
        </p:nvSpPr>
        <p:spPr bwMode="auto">
          <a:xfrm>
            <a:off x="65087" y="2626757"/>
            <a:ext cx="3952875" cy="369332"/>
          </a:xfrm>
          <a:prstGeom prst="rect">
            <a:avLst/>
          </a:prstGeom>
          <a:noFill/>
          <a:ln w="9525">
            <a:noFill/>
            <a:miter lim="800000"/>
            <a:headEnd/>
            <a:tailEnd/>
          </a:ln>
        </p:spPr>
        <p:txBody>
          <a:bodyPr>
            <a:prstTxWarp prst="textNoShape">
              <a:avLst/>
            </a:prstTxWarp>
            <a:spAutoFit/>
          </a:bodyPr>
          <a:lstStyle/>
          <a:p>
            <a:r>
              <a:rPr lang="hu-HU" dirty="0" smtClean="0">
                <a:latin typeface="Helvetica" pitchFamily="-84" charset="0"/>
                <a:ea typeface="Helvetica" pitchFamily="-84" charset="0"/>
                <a:cs typeface="Helvetica" pitchFamily="-84" charset="0"/>
              </a:rPr>
              <a:t>What </a:t>
            </a:r>
            <a:r>
              <a:rPr lang="hu-HU" dirty="0">
                <a:latin typeface="Helvetica" pitchFamily="-84" charset="0"/>
                <a:ea typeface="Helvetica" pitchFamily="-84" charset="0"/>
                <a:cs typeface="Helvetica" pitchFamily="-84" charset="0"/>
              </a:rPr>
              <a:t>is the functional form of C(N)?</a:t>
            </a:r>
          </a:p>
        </p:txBody>
      </p:sp>
      <p:sp>
        <p:nvSpPr>
          <p:cNvPr id="12" name="TextBox 7"/>
          <p:cNvSpPr txBox="1">
            <a:spLocks noChangeArrowheads="1"/>
          </p:cNvSpPr>
          <p:nvPr/>
        </p:nvSpPr>
        <p:spPr bwMode="auto">
          <a:xfrm>
            <a:off x="187325" y="773113"/>
            <a:ext cx="4264025" cy="369887"/>
          </a:xfrm>
          <a:prstGeom prst="rect">
            <a:avLst/>
          </a:prstGeom>
          <a:noFill/>
          <a:ln w="9525">
            <a:noFill/>
            <a:miter lim="800000"/>
            <a:headEnd/>
            <a:tailEnd/>
          </a:ln>
        </p:spPr>
        <p:txBody>
          <a:bodyPr wrap="none">
            <a:prstTxWarp prst="textNoShape">
              <a:avLst/>
            </a:prstTxWarp>
            <a:spAutoFit/>
          </a:bodyPr>
          <a:lstStyle/>
          <a:p>
            <a:r>
              <a:rPr lang="hu-HU" dirty="0">
                <a:solidFill>
                  <a:srgbClr val="0000FF"/>
                </a:solidFill>
              </a:rPr>
              <a:t>Reminder</a:t>
            </a:r>
            <a:r>
              <a:rPr lang="hu-HU" dirty="0"/>
              <a:t>: for a random graph we have:</a:t>
            </a:r>
          </a:p>
        </p:txBody>
      </p:sp>
      <p:sp>
        <p:nvSpPr>
          <p:cNvPr id="13" name="Rectangle 8"/>
          <p:cNvSpPr>
            <a:spLocks noChangeArrowheads="1"/>
          </p:cNvSpPr>
          <p:nvPr/>
        </p:nvSpPr>
        <p:spPr bwMode="auto">
          <a:xfrm>
            <a:off x="136525" y="4794250"/>
            <a:ext cx="5235575" cy="831850"/>
          </a:xfrm>
          <a:prstGeom prst="rect">
            <a:avLst/>
          </a:prstGeom>
          <a:noFill/>
          <a:ln w="9525">
            <a:noFill/>
            <a:miter lim="800000"/>
            <a:headEnd/>
            <a:tailEnd/>
          </a:ln>
        </p:spPr>
        <p:txBody>
          <a:bodyPr wrap="square">
            <a:prstTxWarp prst="textNoShape">
              <a:avLst/>
            </a:prstTxWarp>
            <a:spAutoFit/>
          </a:bodyPr>
          <a:lstStyle/>
          <a:p>
            <a:r>
              <a:rPr lang="en-US" sz="1600" dirty="0"/>
              <a:t>Konstantin </a:t>
            </a:r>
            <a:r>
              <a:rPr lang="en-US" sz="1600" dirty="0" err="1"/>
              <a:t>Klemm</a:t>
            </a:r>
            <a:r>
              <a:rPr lang="en-US" sz="1600" dirty="0"/>
              <a:t>, Victor M. </a:t>
            </a:r>
            <a:r>
              <a:rPr lang="en-US" sz="1600" dirty="0" err="1"/>
              <a:t>Eguiluz</a:t>
            </a:r>
            <a:r>
              <a:rPr lang="en-US" sz="1600" dirty="0"/>
              <a:t>,</a:t>
            </a:r>
          </a:p>
          <a:p>
            <a:r>
              <a:rPr lang="en-US" sz="1600" dirty="0"/>
              <a:t>Growing scale-free networks with small-world behavior,</a:t>
            </a:r>
          </a:p>
          <a:p>
            <a:r>
              <a:rPr lang="en-US" sz="1600" dirty="0"/>
              <a:t>Phys. Rev. E 65, 057102 (2002), cond-mat/0107607</a:t>
            </a:r>
            <a:endParaRPr lang="hu-HU" sz="1600" dirty="0"/>
          </a:p>
        </p:txBody>
      </p:sp>
      <p:graphicFrame>
        <p:nvGraphicFramePr>
          <p:cNvPr id="14" name="Object 5"/>
          <p:cNvGraphicFramePr>
            <a:graphicFrameLocks noChangeAspect="1"/>
          </p:cNvGraphicFramePr>
          <p:nvPr/>
        </p:nvGraphicFramePr>
        <p:xfrm>
          <a:off x="558800" y="3765550"/>
          <a:ext cx="1881188" cy="673100"/>
        </p:xfrm>
        <a:graphic>
          <a:graphicData uri="http://schemas.openxmlformats.org/presentationml/2006/ole">
            <mc:AlternateContent xmlns:mc="http://schemas.openxmlformats.org/markup-compatibility/2006">
              <mc:Choice xmlns:v="urn:schemas-microsoft-com:vml" Requires="v">
                <p:oleObj spid="_x0000_s324634" name="Equation" r:id="rId6" imgW="889000" imgH="381000" progId="Equation.3">
                  <p:embed/>
                </p:oleObj>
              </mc:Choice>
              <mc:Fallback>
                <p:oleObj name="Equation" r:id="rId6" imgW="889000" imgH="3810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800" y="3765550"/>
                        <a:ext cx="1881188"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70" name="Object 10"/>
          <p:cNvGraphicFramePr>
            <a:graphicFrameLocks noChangeAspect="1"/>
          </p:cNvGraphicFramePr>
          <p:nvPr/>
        </p:nvGraphicFramePr>
        <p:xfrm>
          <a:off x="666750" y="1266825"/>
          <a:ext cx="1403350" cy="798513"/>
        </p:xfrm>
        <a:graphic>
          <a:graphicData uri="http://schemas.openxmlformats.org/presentationml/2006/ole">
            <mc:AlternateContent xmlns:mc="http://schemas.openxmlformats.org/markup-compatibility/2006">
              <mc:Choice xmlns:v="urn:schemas-microsoft-com:vml" Requires="v">
                <p:oleObj spid="_x0000_s361480" name="Equation" r:id="rId3" imgW="800100" imgH="546100" progId="Equation.3">
                  <p:embed/>
                </p:oleObj>
              </mc:Choice>
              <mc:Fallback>
                <p:oleObj name="Equation" r:id="rId3" imgW="800100" imgH="546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1266825"/>
                        <a:ext cx="140335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Connector 10"/>
          <p:cNvCxnSpPr/>
          <p:nvPr/>
        </p:nvCxnSpPr>
        <p:spPr>
          <a:xfrm rot="5400000" flipH="1" flipV="1">
            <a:off x="4125913" y="1144587"/>
            <a:ext cx="762000" cy="301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356100" y="1676400"/>
            <a:ext cx="78105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H="1" flipV="1">
            <a:off x="3823494" y="1905794"/>
            <a:ext cx="762000" cy="3032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0800000">
            <a:off x="3838575" y="1246188"/>
            <a:ext cx="517525" cy="431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4516438" y="1055687"/>
            <a:ext cx="762000" cy="479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4052888" y="1666875"/>
            <a:ext cx="1046162"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58379" name="TextBox 24"/>
          <p:cNvSpPr txBox="1">
            <a:spLocks noChangeArrowheads="1"/>
          </p:cNvSpPr>
          <p:nvPr/>
        </p:nvSpPr>
        <p:spPr bwMode="auto">
          <a:xfrm>
            <a:off x="4629150" y="1247775"/>
            <a:ext cx="312738" cy="368300"/>
          </a:xfrm>
          <a:prstGeom prst="rect">
            <a:avLst/>
          </a:prstGeom>
          <a:noFill/>
          <a:ln w="9525">
            <a:noFill/>
            <a:miter lim="800000"/>
            <a:headEnd/>
            <a:tailEnd/>
          </a:ln>
        </p:spPr>
        <p:txBody>
          <a:bodyPr wrap="none">
            <a:prstTxWarp prst="textNoShape">
              <a:avLst/>
            </a:prstTxWarp>
            <a:spAutoFit/>
          </a:bodyPr>
          <a:lstStyle/>
          <a:p>
            <a:r>
              <a:rPr lang="hu-HU"/>
              <a:t>1</a:t>
            </a:r>
          </a:p>
        </p:txBody>
      </p:sp>
      <p:sp>
        <p:nvSpPr>
          <p:cNvPr id="58380" name="TextBox 25"/>
          <p:cNvSpPr txBox="1">
            <a:spLocks noChangeArrowheads="1"/>
          </p:cNvSpPr>
          <p:nvPr/>
        </p:nvSpPr>
        <p:spPr bwMode="auto">
          <a:xfrm>
            <a:off x="4344988" y="1690688"/>
            <a:ext cx="314325" cy="369887"/>
          </a:xfrm>
          <a:prstGeom prst="rect">
            <a:avLst/>
          </a:prstGeom>
          <a:noFill/>
          <a:ln w="9525">
            <a:noFill/>
            <a:miter lim="800000"/>
            <a:headEnd/>
            <a:tailEnd/>
          </a:ln>
        </p:spPr>
        <p:txBody>
          <a:bodyPr wrap="none">
            <a:prstTxWarp prst="textNoShape">
              <a:avLst/>
            </a:prstTxWarp>
            <a:spAutoFit/>
          </a:bodyPr>
          <a:lstStyle/>
          <a:p>
            <a:r>
              <a:rPr lang="hu-HU"/>
              <a:t>2</a:t>
            </a:r>
          </a:p>
        </p:txBody>
      </p:sp>
      <p:graphicFrame>
        <p:nvGraphicFramePr>
          <p:cNvPr id="58371" name="Object 3"/>
          <p:cNvGraphicFramePr>
            <a:graphicFrameLocks noChangeAspect="1"/>
          </p:cNvGraphicFramePr>
          <p:nvPr/>
        </p:nvGraphicFramePr>
        <p:xfrm>
          <a:off x="5543550" y="1355725"/>
          <a:ext cx="690563" cy="520700"/>
        </p:xfrm>
        <a:graphic>
          <a:graphicData uri="http://schemas.openxmlformats.org/presentationml/2006/ole">
            <mc:AlternateContent xmlns:mc="http://schemas.openxmlformats.org/markup-compatibility/2006">
              <mc:Choice xmlns:v="urn:schemas-microsoft-com:vml" Requires="v">
                <p:oleObj spid="_x0000_s361481" name="Equation" r:id="rId5" imgW="393700" imgH="355600" progId="Equation.3">
                  <p:embed/>
                </p:oleObj>
              </mc:Choice>
              <mc:Fallback>
                <p:oleObj name="Equation" r:id="rId5" imgW="393700" imgH="355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3550" y="1355725"/>
                        <a:ext cx="69056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81" name="TextBox 27"/>
          <p:cNvSpPr txBox="1">
            <a:spLocks noChangeArrowheads="1"/>
          </p:cNvSpPr>
          <p:nvPr/>
        </p:nvSpPr>
        <p:spPr bwMode="auto">
          <a:xfrm>
            <a:off x="458788" y="2752725"/>
            <a:ext cx="7929562" cy="1077913"/>
          </a:xfrm>
          <a:prstGeom prst="rect">
            <a:avLst/>
          </a:prstGeom>
          <a:noFill/>
          <a:ln w="9525">
            <a:noFill/>
            <a:miter lim="800000"/>
            <a:headEnd/>
            <a:tailEnd/>
          </a:ln>
        </p:spPr>
        <p:txBody>
          <a:bodyPr wrap="none">
            <a:prstTxWarp prst="textNoShape">
              <a:avLst/>
            </a:prstTxWarp>
            <a:spAutoFit/>
          </a:bodyPr>
          <a:lstStyle/>
          <a:p>
            <a:r>
              <a:rPr lang="hu-HU" sz="1600">
                <a:latin typeface="Helvetica" pitchFamily="-84" charset="0"/>
                <a:ea typeface="Helvetica" pitchFamily="-84" charset="0"/>
                <a:cs typeface="Helvetica" pitchFamily="-84" charset="0"/>
              </a:rPr>
              <a:t>Denote the probability to have a link between node </a:t>
            </a:r>
            <a:r>
              <a:rPr lang="hu-HU" sz="1600" i="1">
                <a:latin typeface="Helvetica" pitchFamily="-84" charset="0"/>
                <a:ea typeface="Helvetica" pitchFamily="-84" charset="0"/>
                <a:cs typeface="Helvetica" pitchFamily="-84" charset="0"/>
              </a:rPr>
              <a:t>i</a:t>
            </a:r>
            <a:r>
              <a:rPr lang="hu-HU" sz="1600">
                <a:latin typeface="Helvetica" pitchFamily="-84" charset="0"/>
                <a:ea typeface="Helvetica" pitchFamily="-84" charset="0"/>
                <a:cs typeface="Helvetica" pitchFamily="-84" charset="0"/>
              </a:rPr>
              <a:t> and </a:t>
            </a:r>
            <a:r>
              <a:rPr lang="hu-HU" sz="1600" i="1">
                <a:latin typeface="Helvetica" pitchFamily="-84" charset="0"/>
                <a:ea typeface="Helvetica" pitchFamily="-84" charset="0"/>
                <a:cs typeface="Helvetica" pitchFamily="-84" charset="0"/>
              </a:rPr>
              <a:t>j</a:t>
            </a:r>
            <a:r>
              <a:rPr lang="hu-HU" sz="1600">
                <a:latin typeface="Helvetica" pitchFamily="-84" charset="0"/>
                <a:ea typeface="Helvetica" pitchFamily="-84" charset="0"/>
                <a:cs typeface="Helvetica" pitchFamily="-84" charset="0"/>
              </a:rPr>
              <a:t> with  </a:t>
            </a:r>
            <a:r>
              <a:rPr lang="hu-HU" sz="1600" i="1">
                <a:latin typeface="Helvetica" pitchFamily="-84" charset="0"/>
                <a:ea typeface="Helvetica" pitchFamily="-84" charset="0"/>
                <a:cs typeface="Helvetica" pitchFamily="-84" charset="0"/>
              </a:rPr>
              <a:t>P(i,j)</a:t>
            </a:r>
          </a:p>
          <a:p>
            <a:r>
              <a:rPr lang="hu-HU" sz="1600">
                <a:latin typeface="Helvetica" pitchFamily="-84" charset="0"/>
                <a:ea typeface="Helvetica" pitchFamily="-84" charset="0"/>
                <a:cs typeface="Helvetica" pitchFamily="-84" charset="0"/>
              </a:rPr>
              <a:t>The probability that three nodes </a:t>
            </a:r>
            <a:r>
              <a:rPr lang="hu-HU" sz="1600" i="1">
                <a:latin typeface="Helvetica" pitchFamily="-84" charset="0"/>
                <a:ea typeface="Helvetica" pitchFamily="-84" charset="0"/>
                <a:cs typeface="Helvetica" pitchFamily="-84" charset="0"/>
              </a:rPr>
              <a:t>i,j,l </a:t>
            </a:r>
            <a:r>
              <a:rPr lang="hu-HU" sz="1600">
                <a:latin typeface="Helvetica" pitchFamily="-84" charset="0"/>
                <a:ea typeface="Helvetica" pitchFamily="-84" charset="0"/>
                <a:cs typeface="Helvetica" pitchFamily="-84" charset="0"/>
              </a:rPr>
              <a:t>form a triangle is </a:t>
            </a:r>
            <a:r>
              <a:rPr lang="hu-HU" sz="1600" i="1">
                <a:latin typeface="Helvetica" pitchFamily="-84" charset="0"/>
                <a:ea typeface="Helvetica" pitchFamily="-84" charset="0"/>
                <a:cs typeface="Helvetica" pitchFamily="-84" charset="0"/>
              </a:rPr>
              <a:t>P(i,j)P(i,l)P(j,l)</a:t>
            </a:r>
          </a:p>
          <a:p>
            <a:endParaRPr lang="hu-HU" sz="1600" i="1">
              <a:latin typeface="Helvetica" pitchFamily="-84" charset="0"/>
              <a:ea typeface="Helvetica" pitchFamily="-84" charset="0"/>
              <a:cs typeface="Helvetica" pitchFamily="-84" charset="0"/>
            </a:endParaRPr>
          </a:p>
          <a:p>
            <a:r>
              <a:rPr lang="hu-HU" sz="1600">
                <a:latin typeface="Helvetica" pitchFamily="-84" charset="0"/>
                <a:ea typeface="Helvetica" pitchFamily="-84" charset="0"/>
                <a:cs typeface="Helvetica" pitchFamily="-84" charset="0"/>
              </a:rPr>
              <a:t>The expected number of triangles in which a node </a:t>
            </a:r>
            <a:r>
              <a:rPr lang="hu-HU" sz="1600" i="1">
                <a:latin typeface="Helvetica" pitchFamily="-84" charset="0"/>
                <a:ea typeface="Helvetica" pitchFamily="-84" charset="0"/>
                <a:cs typeface="Helvetica" pitchFamily="-84" charset="0"/>
              </a:rPr>
              <a:t>l</a:t>
            </a:r>
            <a:r>
              <a:rPr lang="hu-HU" sz="1600">
                <a:latin typeface="Helvetica" pitchFamily="-84" charset="0"/>
                <a:ea typeface="Helvetica" pitchFamily="-84" charset="0"/>
                <a:cs typeface="Helvetica" pitchFamily="-84" charset="0"/>
              </a:rPr>
              <a:t> with degree </a:t>
            </a:r>
            <a:r>
              <a:rPr lang="hu-HU" sz="1600" i="1">
                <a:latin typeface="Helvetica" pitchFamily="-84" charset="0"/>
                <a:ea typeface="Helvetica" pitchFamily="-84" charset="0"/>
                <a:cs typeface="Helvetica" pitchFamily="-84" charset="0"/>
              </a:rPr>
              <a:t>k</a:t>
            </a:r>
            <a:r>
              <a:rPr lang="hu-HU" sz="1600" i="1" baseline="-25000">
                <a:latin typeface="Helvetica" pitchFamily="-84" charset="0"/>
                <a:ea typeface="Helvetica" pitchFamily="-84" charset="0"/>
                <a:cs typeface="Helvetica" pitchFamily="-84" charset="0"/>
              </a:rPr>
              <a:t>l</a:t>
            </a:r>
            <a:r>
              <a:rPr lang="hu-HU" sz="1600">
                <a:latin typeface="Helvetica" pitchFamily="-84" charset="0"/>
                <a:ea typeface="Helvetica" pitchFamily="-84" charset="0"/>
                <a:cs typeface="Helvetica" pitchFamily="-84" charset="0"/>
              </a:rPr>
              <a:t> participates is thus:</a:t>
            </a:r>
            <a:endParaRPr lang="hu-HU" sz="1600" baseline="-25000">
              <a:latin typeface="Helvetica" pitchFamily="-84" charset="0"/>
              <a:ea typeface="Helvetica" pitchFamily="-84" charset="0"/>
              <a:cs typeface="Helvetica" pitchFamily="-84" charset="0"/>
            </a:endParaRPr>
          </a:p>
        </p:txBody>
      </p:sp>
      <p:graphicFrame>
        <p:nvGraphicFramePr>
          <p:cNvPr id="58372" name="Object 4"/>
          <p:cNvGraphicFramePr>
            <a:graphicFrameLocks noChangeAspect="1"/>
          </p:cNvGraphicFramePr>
          <p:nvPr/>
        </p:nvGraphicFramePr>
        <p:xfrm>
          <a:off x="566738" y="4027488"/>
          <a:ext cx="3810000" cy="650875"/>
        </p:xfrm>
        <a:graphic>
          <a:graphicData uri="http://schemas.openxmlformats.org/presentationml/2006/ole">
            <mc:AlternateContent xmlns:mc="http://schemas.openxmlformats.org/markup-compatibility/2006">
              <mc:Choice xmlns:v="urn:schemas-microsoft-com:vml" Requires="v">
                <p:oleObj spid="_x0000_s361482" name="Equation" r:id="rId7" imgW="2171700" imgH="444500" progId="Equation.DSMT4">
                  <p:embed/>
                </p:oleObj>
              </mc:Choice>
              <mc:Fallback>
                <p:oleObj name="Equation" r:id="rId7" imgW="2171700" imgH="4445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738" y="4027488"/>
                        <a:ext cx="3810000"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82" name="TextBox 29"/>
          <p:cNvSpPr txBox="1">
            <a:spLocks noChangeArrowheads="1"/>
          </p:cNvSpPr>
          <p:nvPr/>
        </p:nvSpPr>
        <p:spPr bwMode="auto">
          <a:xfrm>
            <a:off x="458788" y="4845050"/>
            <a:ext cx="2633662" cy="339725"/>
          </a:xfrm>
          <a:prstGeom prst="rect">
            <a:avLst/>
          </a:prstGeom>
          <a:noFill/>
          <a:ln w="9525">
            <a:noFill/>
            <a:miter lim="800000"/>
            <a:headEnd/>
            <a:tailEnd/>
          </a:ln>
        </p:spPr>
        <p:txBody>
          <a:bodyPr wrap="none">
            <a:prstTxWarp prst="textNoShape">
              <a:avLst/>
            </a:prstTxWarp>
            <a:spAutoFit/>
          </a:bodyPr>
          <a:lstStyle/>
          <a:p>
            <a:r>
              <a:rPr lang="hu-HU" sz="1600">
                <a:latin typeface="Helvetica" pitchFamily="-84" charset="0"/>
                <a:ea typeface="Helvetica" pitchFamily="-84" charset="0"/>
                <a:cs typeface="Helvetica" pitchFamily="-84" charset="0"/>
              </a:rPr>
              <a:t>We need to calculate P(i,j).</a:t>
            </a:r>
          </a:p>
        </p:txBody>
      </p:sp>
      <p:sp>
        <p:nvSpPr>
          <p:cNvPr id="18"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5838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CLUSTERING COEFFICIENT OF THE BA MODEL</a:t>
            </a:r>
          </a:p>
          <a:p>
            <a:pPr>
              <a:spcBef>
                <a:spcPct val="20000"/>
              </a:spcBef>
            </a:pPr>
            <a:r>
              <a:rPr lang="en-US" sz="2000" b="1">
                <a:solidFill>
                  <a:schemeClr val="bg1"/>
                </a:solidFill>
                <a:latin typeface="Helvetica" pitchFamily="-84" charset="0"/>
                <a:ea typeface="Helvetica" pitchFamily="-84" charset="0"/>
                <a:cs typeface="Helvetica" pitchFamily="-84" charset="0"/>
              </a:rPr>
              <a:t> </a:t>
            </a:r>
          </a:p>
        </p:txBody>
      </p:sp>
    </p:spTree>
    <p:extLst>
      <p:ext uri="{BB962C8B-B14F-4D97-AF65-F5344CB8AC3E}">
        <p14:creationId xmlns:p14="http://schemas.microsoft.com/office/powerpoint/2010/main" val="261093913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10"/>
          <p:cNvGraphicFramePr>
            <a:graphicFrameLocks noChangeAspect="1"/>
          </p:cNvGraphicFramePr>
          <p:nvPr/>
        </p:nvGraphicFramePr>
        <p:xfrm>
          <a:off x="176213" y="3214688"/>
          <a:ext cx="8837612" cy="563562"/>
        </p:xfrm>
        <a:graphic>
          <a:graphicData uri="http://schemas.openxmlformats.org/presentationml/2006/ole">
            <mc:AlternateContent xmlns:mc="http://schemas.openxmlformats.org/markup-compatibility/2006">
              <mc:Choice xmlns:v="urn:schemas-microsoft-com:vml" Requires="v">
                <p:oleObj spid="_x0000_s362514" name="Equation" r:id="rId3" imgW="5816600" imgH="444500" progId="Equation.3">
                  <p:embed/>
                </p:oleObj>
              </mc:Choice>
              <mc:Fallback>
                <p:oleObj name="Equation" r:id="rId3" imgW="58166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13" y="3214688"/>
                        <a:ext cx="8837612" cy="56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2" name="TextBox 29"/>
          <p:cNvSpPr txBox="1">
            <a:spLocks noChangeArrowheads="1"/>
          </p:cNvSpPr>
          <p:nvPr/>
        </p:nvSpPr>
        <p:spPr bwMode="auto">
          <a:xfrm>
            <a:off x="293688" y="669925"/>
            <a:ext cx="1655762" cy="339725"/>
          </a:xfrm>
          <a:prstGeom prst="rect">
            <a:avLst/>
          </a:prstGeom>
          <a:noFill/>
          <a:ln w="9525">
            <a:noFill/>
            <a:miter lim="800000"/>
            <a:headEnd/>
            <a:tailEnd/>
          </a:ln>
        </p:spPr>
        <p:txBody>
          <a:bodyPr wrap="none">
            <a:prstTxWarp prst="textNoShape">
              <a:avLst/>
            </a:prstTxWarp>
            <a:spAutoFit/>
          </a:bodyPr>
          <a:lstStyle/>
          <a:p>
            <a:r>
              <a:rPr lang="hu-HU" sz="1600" b="1">
                <a:solidFill>
                  <a:srgbClr val="0000FF"/>
                </a:solidFill>
                <a:latin typeface="Helvetica" pitchFamily="-84" charset="0"/>
                <a:ea typeface="Helvetica" pitchFamily="-84" charset="0"/>
                <a:cs typeface="Helvetica" pitchFamily="-84" charset="0"/>
              </a:rPr>
              <a:t>Calculate P(i,j).</a:t>
            </a:r>
          </a:p>
        </p:txBody>
      </p:sp>
      <p:graphicFrame>
        <p:nvGraphicFramePr>
          <p:cNvPr id="50179" name="Object 6"/>
          <p:cNvGraphicFramePr>
            <a:graphicFrameLocks noChangeAspect="1"/>
          </p:cNvGraphicFramePr>
          <p:nvPr/>
        </p:nvGraphicFramePr>
        <p:xfrm>
          <a:off x="293688" y="2354263"/>
          <a:ext cx="2979737" cy="584200"/>
        </p:xfrm>
        <a:graphic>
          <a:graphicData uri="http://schemas.openxmlformats.org/presentationml/2006/ole">
            <mc:AlternateContent xmlns:mc="http://schemas.openxmlformats.org/markup-compatibility/2006">
              <mc:Choice xmlns:v="urn:schemas-microsoft-com:vml" Requires="v">
                <p:oleObj spid="_x0000_s362515" name="Equation" r:id="rId5" imgW="1993900" imgH="469900" progId="Equation.3">
                  <p:embed/>
                </p:oleObj>
              </mc:Choice>
              <mc:Fallback>
                <p:oleObj name="Equation" r:id="rId5" imgW="1993900" imgH="469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88" y="2354263"/>
                        <a:ext cx="2979737"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0" name="Object 4"/>
          <p:cNvGraphicFramePr>
            <a:graphicFrameLocks noChangeAspect="1"/>
          </p:cNvGraphicFramePr>
          <p:nvPr/>
        </p:nvGraphicFramePr>
        <p:xfrm>
          <a:off x="5080000" y="1198563"/>
          <a:ext cx="3857625" cy="833437"/>
        </p:xfrm>
        <a:graphic>
          <a:graphicData uri="http://schemas.openxmlformats.org/presentationml/2006/ole">
            <mc:AlternateContent xmlns:mc="http://schemas.openxmlformats.org/markup-compatibility/2006">
              <mc:Choice xmlns:v="urn:schemas-microsoft-com:vml" Requires="v">
                <p:oleObj spid="_x0000_s362516" name="Equation" r:id="rId7" imgW="2387600" imgH="622300" progId="Equation.3">
                  <p:embed/>
                </p:oleObj>
              </mc:Choice>
              <mc:Fallback>
                <p:oleObj name="Equation" r:id="rId7" imgW="2387600" imgH="622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00" y="1198563"/>
                        <a:ext cx="3857625" cy="833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7" name="TextBox 17"/>
          <p:cNvSpPr txBox="1">
            <a:spLocks noChangeArrowheads="1"/>
          </p:cNvSpPr>
          <p:nvPr/>
        </p:nvSpPr>
        <p:spPr bwMode="auto">
          <a:xfrm>
            <a:off x="152400" y="1147763"/>
            <a:ext cx="4914900" cy="830262"/>
          </a:xfrm>
          <a:prstGeom prst="rect">
            <a:avLst/>
          </a:prstGeom>
          <a:noFill/>
          <a:ln w="9525">
            <a:noFill/>
            <a:miter lim="800000"/>
            <a:headEnd/>
            <a:tailEnd/>
          </a:ln>
        </p:spPr>
        <p:txBody>
          <a:bodyPr>
            <a:prstTxWarp prst="textNoShape">
              <a:avLst/>
            </a:prstTxWarp>
            <a:spAutoFit/>
          </a:bodyPr>
          <a:lstStyle/>
          <a:p>
            <a:r>
              <a:rPr lang="hu-HU" sz="1600">
                <a:latin typeface="Helvetica" pitchFamily="-84" charset="0"/>
                <a:ea typeface="Helvetica" pitchFamily="-84" charset="0"/>
                <a:cs typeface="Helvetica" pitchFamily="-84" charset="0"/>
              </a:rPr>
              <a:t>Node </a:t>
            </a:r>
            <a:r>
              <a:rPr lang="hu-HU" sz="1600" i="1">
                <a:latin typeface="Helvetica" pitchFamily="-84" charset="0"/>
                <a:ea typeface="Helvetica" pitchFamily="-84" charset="0"/>
                <a:cs typeface="Helvetica" pitchFamily="-84" charset="0"/>
              </a:rPr>
              <a:t>j</a:t>
            </a:r>
            <a:r>
              <a:rPr lang="hu-HU" sz="1600">
                <a:latin typeface="Helvetica" pitchFamily="-84" charset="0"/>
                <a:ea typeface="Helvetica" pitchFamily="-84" charset="0"/>
                <a:cs typeface="Helvetica" pitchFamily="-84" charset="0"/>
              </a:rPr>
              <a:t> arrives at time </a:t>
            </a:r>
            <a:r>
              <a:rPr lang="hu-HU" sz="1600" i="1">
                <a:latin typeface="Helvetica" pitchFamily="-84" charset="0"/>
                <a:ea typeface="Helvetica" pitchFamily="-84" charset="0"/>
                <a:cs typeface="Helvetica" pitchFamily="-84" charset="0"/>
              </a:rPr>
              <a:t>t</a:t>
            </a:r>
            <a:r>
              <a:rPr lang="hu-HU" sz="1600" i="1" baseline="-25000">
                <a:latin typeface="Helvetica" pitchFamily="-84" charset="0"/>
                <a:ea typeface="Helvetica" pitchFamily="-84" charset="0"/>
                <a:cs typeface="Helvetica" pitchFamily="-84" charset="0"/>
              </a:rPr>
              <a:t>j</a:t>
            </a:r>
            <a:r>
              <a:rPr lang="hu-HU" sz="1600" i="1">
                <a:latin typeface="Helvetica" pitchFamily="-84" charset="0"/>
                <a:ea typeface="Helvetica" pitchFamily="-84" charset="0"/>
                <a:cs typeface="Helvetica" pitchFamily="-84" charset="0"/>
              </a:rPr>
              <a:t>=j</a:t>
            </a:r>
            <a:r>
              <a:rPr lang="hu-HU" sz="1600">
                <a:latin typeface="Helvetica" pitchFamily="-84" charset="0"/>
                <a:ea typeface="Helvetica" pitchFamily="-84" charset="0"/>
                <a:cs typeface="Helvetica" pitchFamily="-84" charset="0"/>
              </a:rPr>
              <a:t> and the probability that it will link to node </a:t>
            </a:r>
            <a:r>
              <a:rPr lang="hu-HU" sz="1600" i="1">
                <a:latin typeface="Helvetica" pitchFamily="-84" charset="0"/>
                <a:ea typeface="Helvetica" pitchFamily="-84" charset="0"/>
                <a:cs typeface="Helvetica" pitchFamily="-84" charset="0"/>
              </a:rPr>
              <a:t>i</a:t>
            </a:r>
            <a:r>
              <a:rPr lang="hu-HU" sz="1600">
                <a:latin typeface="Helvetica" pitchFamily="-84" charset="0"/>
                <a:ea typeface="Helvetica" pitchFamily="-84" charset="0"/>
                <a:cs typeface="Helvetica" pitchFamily="-84" charset="0"/>
              </a:rPr>
              <a:t> with degree </a:t>
            </a:r>
            <a:r>
              <a:rPr lang="hu-HU" sz="1600" i="1">
                <a:latin typeface="Helvetica" pitchFamily="-84" charset="0"/>
                <a:ea typeface="Helvetica" pitchFamily="-84" charset="0"/>
                <a:cs typeface="Helvetica" pitchFamily="-84" charset="0"/>
              </a:rPr>
              <a:t>k</a:t>
            </a:r>
            <a:r>
              <a:rPr lang="hu-HU" sz="1600" i="1" baseline="-25000">
                <a:latin typeface="Helvetica" pitchFamily="-84" charset="0"/>
                <a:ea typeface="Helvetica" pitchFamily="-84" charset="0"/>
                <a:cs typeface="Helvetica" pitchFamily="-84" charset="0"/>
              </a:rPr>
              <a:t>i</a:t>
            </a:r>
            <a:r>
              <a:rPr lang="hu-HU" sz="1600">
                <a:latin typeface="Helvetica" pitchFamily="-84" charset="0"/>
                <a:ea typeface="Helvetica" pitchFamily="-84" charset="0"/>
                <a:cs typeface="Helvetica" pitchFamily="-84" charset="0"/>
              </a:rPr>
              <a:t> already in the network is determined by preferential attachment:</a:t>
            </a:r>
          </a:p>
        </p:txBody>
      </p:sp>
      <p:sp>
        <p:nvSpPr>
          <p:cNvPr id="50188" name="TextBox 18"/>
          <p:cNvSpPr txBox="1">
            <a:spLocks noChangeArrowheads="1"/>
          </p:cNvSpPr>
          <p:nvPr/>
        </p:nvSpPr>
        <p:spPr bwMode="auto">
          <a:xfrm>
            <a:off x="2794000" y="2354263"/>
            <a:ext cx="4210050" cy="584200"/>
          </a:xfrm>
          <a:prstGeom prst="rect">
            <a:avLst/>
          </a:prstGeom>
          <a:noFill/>
          <a:ln w="9525">
            <a:noFill/>
            <a:miter lim="800000"/>
            <a:headEnd/>
            <a:tailEnd/>
          </a:ln>
        </p:spPr>
        <p:txBody>
          <a:bodyPr>
            <a:prstTxWarp prst="textNoShape">
              <a:avLst/>
            </a:prstTxWarp>
            <a:spAutoFit/>
          </a:bodyPr>
          <a:lstStyle/>
          <a:p>
            <a:r>
              <a:rPr lang="hu-HU" sz="1600">
                <a:latin typeface="Helvetica" pitchFamily="-84" charset="0"/>
                <a:ea typeface="Helvetica" pitchFamily="-84" charset="0"/>
                <a:cs typeface="Helvetica" pitchFamily="-84" charset="0"/>
              </a:rPr>
              <a:t>Where we used that the arrival time of node </a:t>
            </a:r>
            <a:r>
              <a:rPr lang="hu-HU" sz="1600" i="1">
                <a:latin typeface="Helvetica" pitchFamily="-84" charset="0"/>
                <a:ea typeface="Helvetica" pitchFamily="-84" charset="0"/>
                <a:cs typeface="Helvetica" pitchFamily="-84" charset="0"/>
              </a:rPr>
              <a:t>j</a:t>
            </a:r>
            <a:r>
              <a:rPr lang="hu-HU" sz="1600">
                <a:latin typeface="Helvetica" pitchFamily="-84" charset="0"/>
                <a:ea typeface="Helvetica" pitchFamily="-84" charset="0"/>
                <a:cs typeface="Helvetica" pitchFamily="-84" charset="0"/>
              </a:rPr>
              <a:t> is </a:t>
            </a:r>
            <a:r>
              <a:rPr lang="hu-HU" sz="1600" i="1">
                <a:latin typeface="Helvetica" pitchFamily="-84" charset="0"/>
                <a:ea typeface="Helvetica" pitchFamily="-84" charset="0"/>
                <a:cs typeface="Helvetica" pitchFamily="-84" charset="0"/>
              </a:rPr>
              <a:t>t</a:t>
            </a:r>
            <a:r>
              <a:rPr lang="hu-HU" sz="1600" i="1" baseline="-25000">
                <a:latin typeface="Helvetica" pitchFamily="-84" charset="0"/>
                <a:ea typeface="Helvetica" pitchFamily="-84" charset="0"/>
                <a:cs typeface="Helvetica" pitchFamily="-84" charset="0"/>
              </a:rPr>
              <a:t>j</a:t>
            </a:r>
            <a:r>
              <a:rPr lang="hu-HU" sz="1600" i="1">
                <a:latin typeface="Helvetica" pitchFamily="-84" charset="0"/>
                <a:ea typeface="Helvetica" pitchFamily="-84" charset="0"/>
                <a:cs typeface="Helvetica" pitchFamily="-84" charset="0"/>
              </a:rPr>
              <a:t>=j</a:t>
            </a:r>
            <a:r>
              <a:rPr lang="hu-HU" sz="1600">
                <a:latin typeface="Helvetica" pitchFamily="-84" charset="0"/>
                <a:ea typeface="Helvetica" pitchFamily="-84" charset="0"/>
                <a:cs typeface="Helvetica" pitchFamily="-84" charset="0"/>
              </a:rPr>
              <a:t> and the arrival time of node is </a:t>
            </a:r>
            <a:r>
              <a:rPr lang="hu-HU" sz="1600" i="1">
                <a:latin typeface="Helvetica" pitchFamily="-84" charset="0"/>
                <a:ea typeface="Helvetica" pitchFamily="-84" charset="0"/>
                <a:cs typeface="Helvetica" pitchFamily="-84" charset="0"/>
              </a:rPr>
              <a:t>t</a:t>
            </a:r>
            <a:r>
              <a:rPr lang="hu-HU" sz="1600" i="1" baseline="-25000">
                <a:latin typeface="Helvetica" pitchFamily="-84" charset="0"/>
                <a:ea typeface="Helvetica" pitchFamily="-84" charset="0"/>
                <a:cs typeface="Helvetica" pitchFamily="-84" charset="0"/>
              </a:rPr>
              <a:t>i</a:t>
            </a:r>
            <a:r>
              <a:rPr lang="hu-HU" sz="1600" i="1">
                <a:latin typeface="Helvetica" pitchFamily="-84" charset="0"/>
                <a:ea typeface="Helvetica" pitchFamily="-84" charset="0"/>
                <a:cs typeface="Helvetica" pitchFamily="-84" charset="0"/>
              </a:rPr>
              <a:t>=i</a:t>
            </a:r>
          </a:p>
        </p:txBody>
      </p:sp>
      <p:graphicFrame>
        <p:nvGraphicFramePr>
          <p:cNvPr id="50181" name="Object 5"/>
          <p:cNvGraphicFramePr>
            <a:graphicFrameLocks noChangeAspect="1"/>
          </p:cNvGraphicFramePr>
          <p:nvPr/>
        </p:nvGraphicFramePr>
        <p:xfrm>
          <a:off x="7145338" y="2354263"/>
          <a:ext cx="1660525" cy="511175"/>
        </p:xfrm>
        <a:graphic>
          <a:graphicData uri="http://schemas.openxmlformats.org/presentationml/2006/ole">
            <mc:AlternateContent xmlns:mc="http://schemas.openxmlformats.org/markup-compatibility/2006">
              <mc:Choice xmlns:v="urn:schemas-microsoft-com:vml" Requires="v">
                <p:oleObj spid="_x0000_s362517" name="Equation" r:id="rId9" imgW="1028700" imgH="381000" progId="Equation.3">
                  <p:embed/>
                </p:oleObj>
              </mc:Choice>
              <mc:Fallback>
                <p:oleObj name="Equation" r:id="rId9" imgW="1028700" imgH="381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5338" y="2354263"/>
                        <a:ext cx="1660525"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6"/>
          <p:cNvGraphicFramePr>
            <a:graphicFrameLocks noChangeAspect="1"/>
          </p:cNvGraphicFramePr>
          <p:nvPr/>
        </p:nvGraphicFramePr>
        <p:xfrm>
          <a:off x="176213" y="3898900"/>
          <a:ext cx="1579562" cy="782638"/>
        </p:xfrm>
        <a:graphic>
          <a:graphicData uri="http://schemas.openxmlformats.org/presentationml/2006/ole">
            <mc:AlternateContent xmlns:mc="http://schemas.openxmlformats.org/markup-compatibility/2006">
              <mc:Choice xmlns:v="urn:schemas-microsoft-com:vml" Requires="v">
                <p:oleObj spid="_x0000_s362518" name="Equation" r:id="rId11" imgW="1003300" imgH="596900" progId="Equation.3">
                  <p:embed/>
                </p:oleObj>
              </mc:Choice>
              <mc:Fallback>
                <p:oleObj name="Equation" r:id="rId11" imgW="1003300" imgH="596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213" y="3898900"/>
                        <a:ext cx="1579562"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3" name="Object 7"/>
          <p:cNvGraphicFramePr>
            <a:graphicFrameLocks noChangeAspect="1"/>
          </p:cNvGraphicFramePr>
          <p:nvPr/>
        </p:nvGraphicFramePr>
        <p:xfrm>
          <a:off x="2397125" y="4086225"/>
          <a:ext cx="1443038" cy="520700"/>
        </p:xfrm>
        <a:graphic>
          <a:graphicData uri="http://schemas.openxmlformats.org/presentationml/2006/ole">
            <mc:AlternateContent xmlns:mc="http://schemas.openxmlformats.org/markup-compatibility/2006">
              <mc:Choice xmlns:v="urn:schemas-microsoft-com:vml" Requires="v">
                <p:oleObj spid="_x0000_s362519" name="Equation" r:id="rId13" imgW="965200" imgH="419100" progId="Equation.3">
                  <p:embed/>
                </p:oleObj>
              </mc:Choice>
              <mc:Fallback>
                <p:oleObj name="Equation" r:id="rId13" imgW="965200" imgH="4191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7125" y="4086225"/>
                        <a:ext cx="1443038"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9" name="TextBox 23"/>
          <p:cNvSpPr txBox="1">
            <a:spLocks noChangeArrowheads="1"/>
          </p:cNvSpPr>
          <p:nvPr/>
        </p:nvSpPr>
        <p:spPr bwMode="auto">
          <a:xfrm>
            <a:off x="6819900" y="4010025"/>
            <a:ext cx="1985963" cy="338138"/>
          </a:xfrm>
          <a:prstGeom prst="rect">
            <a:avLst/>
          </a:prstGeom>
          <a:noFill/>
          <a:ln w="9525">
            <a:noFill/>
            <a:miter lim="800000"/>
            <a:headEnd/>
            <a:tailEnd/>
          </a:ln>
        </p:spPr>
        <p:txBody>
          <a:bodyPr wrap="none">
            <a:prstTxWarp prst="textNoShape">
              <a:avLst/>
            </a:prstTxWarp>
            <a:spAutoFit/>
          </a:bodyPr>
          <a:lstStyle/>
          <a:p>
            <a:r>
              <a:rPr lang="hu-HU" sz="1600">
                <a:latin typeface="Helvetica" pitchFamily="-84" charset="0"/>
                <a:ea typeface="Helvetica" pitchFamily="-84" charset="0"/>
                <a:cs typeface="Helvetica" pitchFamily="-84" charset="0"/>
              </a:rPr>
              <a:t>Let us approximate:</a:t>
            </a:r>
            <a:endParaRPr lang="hu-HU" sz="1600" baseline="30000">
              <a:latin typeface="Helvetica" pitchFamily="-84" charset="0"/>
              <a:ea typeface="Helvetica" pitchFamily="-84" charset="0"/>
              <a:cs typeface="Helvetica" pitchFamily="-84" charset="0"/>
            </a:endParaRPr>
          </a:p>
        </p:txBody>
      </p:sp>
      <p:graphicFrame>
        <p:nvGraphicFramePr>
          <p:cNvPr id="50184" name="Object 8"/>
          <p:cNvGraphicFramePr>
            <a:graphicFrameLocks noChangeAspect="1"/>
          </p:cNvGraphicFramePr>
          <p:nvPr/>
        </p:nvGraphicFramePr>
        <p:xfrm>
          <a:off x="6845300" y="4373563"/>
          <a:ext cx="2070100" cy="441325"/>
        </p:xfrm>
        <a:graphic>
          <a:graphicData uri="http://schemas.openxmlformats.org/presentationml/2006/ole">
            <mc:AlternateContent xmlns:mc="http://schemas.openxmlformats.org/markup-compatibility/2006">
              <mc:Choice xmlns:v="urn:schemas-microsoft-com:vml" Requires="v">
                <p:oleObj spid="_x0000_s362520" name="Equation" r:id="rId15" imgW="1384300" imgH="355600" progId="Equation.3">
                  <p:embed/>
                </p:oleObj>
              </mc:Choice>
              <mc:Fallback>
                <p:oleObj name="Equation" r:id="rId15" imgW="1384300" imgH="355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5300" y="4373563"/>
                        <a:ext cx="20701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90" name="TextBox 26"/>
          <p:cNvSpPr txBox="1">
            <a:spLocks noChangeArrowheads="1"/>
          </p:cNvSpPr>
          <p:nvPr/>
        </p:nvSpPr>
        <p:spPr bwMode="auto">
          <a:xfrm>
            <a:off x="3884613" y="4060825"/>
            <a:ext cx="2982912" cy="584200"/>
          </a:xfrm>
          <a:prstGeom prst="rect">
            <a:avLst/>
          </a:prstGeom>
          <a:noFill/>
          <a:ln w="9525">
            <a:noFill/>
            <a:miter lim="800000"/>
            <a:headEnd/>
            <a:tailEnd/>
          </a:ln>
        </p:spPr>
        <p:txBody>
          <a:bodyPr>
            <a:prstTxWarp prst="textNoShape">
              <a:avLst/>
            </a:prstTxWarp>
            <a:spAutoFit/>
          </a:bodyPr>
          <a:lstStyle/>
          <a:p>
            <a:r>
              <a:rPr lang="hu-HU" sz="1600">
                <a:latin typeface="Helvetica" pitchFamily="-84" charset="0"/>
                <a:ea typeface="Helvetica" pitchFamily="-84" charset="0"/>
                <a:cs typeface="Helvetica" pitchFamily="-84" charset="0"/>
              </a:rPr>
              <a:t>Which is the degree of node </a:t>
            </a:r>
            <a:r>
              <a:rPr lang="hu-HU" sz="1600" i="1">
                <a:latin typeface="Helvetica" pitchFamily="-84" charset="0"/>
                <a:ea typeface="Helvetica" pitchFamily="-84" charset="0"/>
                <a:cs typeface="Helvetica" pitchFamily="-84" charset="0"/>
              </a:rPr>
              <a:t>l</a:t>
            </a:r>
            <a:r>
              <a:rPr lang="hu-HU" sz="1600">
                <a:latin typeface="Helvetica" pitchFamily="-84" charset="0"/>
                <a:ea typeface="Helvetica" pitchFamily="-84" charset="0"/>
                <a:cs typeface="Helvetica" pitchFamily="-84" charset="0"/>
              </a:rPr>
              <a:t> at current time, at time </a:t>
            </a:r>
            <a:r>
              <a:rPr lang="hu-HU" sz="1600" i="1">
                <a:latin typeface="Helvetica" pitchFamily="-84" charset="0"/>
                <a:ea typeface="Helvetica" pitchFamily="-84" charset="0"/>
                <a:cs typeface="Helvetica" pitchFamily="-84" charset="0"/>
              </a:rPr>
              <a:t>t=N</a:t>
            </a:r>
          </a:p>
        </p:txBody>
      </p:sp>
      <p:sp>
        <p:nvSpPr>
          <p:cNvPr id="59407" name="TextBox 28"/>
          <p:cNvSpPr txBox="1">
            <a:spLocks noChangeArrowheads="1"/>
          </p:cNvSpPr>
          <p:nvPr/>
        </p:nvSpPr>
        <p:spPr bwMode="auto">
          <a:xfrm>
            <a:off x="2060575" y="5322888"/>
            <a:ext cx="3378200" cy="230187"/>
          </a:xfrm>
          <a:prstGeom prst="rect">
            <a:avLst/>
          </a:prstGeom>
          <a:noFill/>
          <a:ln w="9525">
            <a:noFill/>
            <a:miter lim="800000"/>
            <a:headEnd/>
            <a:tailEnd/>
          </a:ln>
        </p:spPr>
        <p:txBody>
          <a:bodyPr wrap="none">
            <a:prstTxWarp prst="textNoShape">
              <a:avLst/>
            </a:prstTxWarp>
            <a:spAutoFit/>
          </a:bodyPr>
          <a:lstStyle/>
          <a:p>
            <a:r>
              <a:rPr lang="hu-HU" sz="900">
                <a:latin typeface="Helvetica" pitchFamily="-84" charset="0"/>
                <a:ea typeface="Helvetica" pitchFamily="-84" charset="0"/>
                <a:cs typeface="Helvetica" pitchFamily="-84" charset="0"/>
              </a:rPr>
              <a:t>There is a factor of two difference... Where does it come from?</a:t>
            </a:r>
          </a:p>
        </p:txBody>
      </p:sp>
      <p:graphicFrame>
        <p:nvGraphicFramePr>
          <p:cNvPr id="50185" name="Object 9"/>
          <p:cNvGraphicFramePr>
            <a:graphicFrameLocks noChangeAspect="1"/>
          </p:cNvGraphicFramePr>
          <p:nvPr/>
        </p:nvGraphicFramePr>
        <p:xfrm>
          <a:off x="268288" y="4856163"/>
          <a:ext cx="1558925" cy="557212"/>
        </p:xfrm>
        <a:graphic>
          <a:graphicData uri="http://schemas.openxmlformats.org/presentationml/2006/ole">
            <mc:AlternateContent xmlns:mc="http://schemas.openxmlformats.org/markup-compatibility/2006">
              <mc:Choice xmlns:v="urn:schemas-microsoft-com:vml" Requires="v">
                <p:oleObj spid="_x0000_s362521" name="Equation" r:id="rId17" imgW="889000" imgH="381000" progId="Equation.DSMT4">
                  <p:embed/>
                </p:oleObj>
              </mc:Choice>
              <mc:Fallback>
                <p:oleObj name="Equation" r:id="rId17" imgW="889000" imgH="3810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288" y="4856163"/>
                        <a:ext cx="1558925"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5940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CLUSTERING COEFFICIENT OF THE BA MODEL</a:t>
            </a:r>
          </a:p>
          <a:p>
            <a:pPr>
              <a:spcBef>
                <a:spcPct val="20000"/>
              </a:spcBef>
            </a:pPr>
            <a:r>
              <a:rPr lang="en-US" sz="2000" b="1">
                <a:solidFill>
                  <a:schemeClr val="bg1"/>
                </a:solidFill>
                <a:latin typeface="Helvetica" pitchFamily="-84" charset="0"/>
                <a:ea typeface="Helvetica" pitchFamily="-84" charset="0"/>
                <a:cs typeface="Helvetica" pitchFamily="-84" charset="0"/>
              </a:rPr>
              <a:t> </a:t>
            </a:r>
          </a:p>
        </p:txBody>
      </p:sp>
    </p:spTree>
    <p:extLst>
      <p:ext uri="{BB962C8B-B14F-4D97-AF65-F5344CB8AC3E}">
        <p14:creationId xmlns:p14="http://schemas.microsoft.com/office/powerpoint/2010/main" val="3947329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1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1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1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1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1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1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1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1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1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7" grpId="0"/>
      <p:bldP spid="50188" grpId="0"/>
      <p:bldP spid="50189" grpId="0"/>
      <p:bldP spid="5019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10				Clustering coefficient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9" name="Picture 8"/>
          <p:cNvPicPr>
            <a:picLocks noChangeAspect="1"/>
          </p:cNvPicPr>
          <p:nvPr/>
        </p:nvPicPr>
        <p:blipFill>
          <a:blip r:embed="rId3"/>
          <a:stretch>
            <a:fillRect/>
          </a:stretch>
        </p:blipFill>
        <p:spPr>
          <a:xfrm>
            <a:off x="3803650" y="1130300"/>
            <a:ext cx="5422900" cy="3454400"/>
          </a:xfrm>
          <a:prstGeom prst="rect">
            <a:avLst/>
          </a:prstGeom>
        </p:spPr>
      </p:pic>
      <p:graphicFrame>
        <p:nvGraphicFramePr>
          <p:cNvPr id="10" name="Object 10"/>
          <p:cNvGraphicFramePr>
            <a:graphicFrameLocks noChangeAspect="1"/>
          </p:cNvGraphicFramePr>
          <p:nvPr/>
        </p:nvGraphicFramePr>
        <p:xfrm>
          <a:off x="885825" y="1343025"/>
          <a:ext cx="2116138" cy="519113"/>
        </p:xfrm>
        <a:graphic>
          <a:graphicData uri="http://schemas.openxmlformats.org/presentationml/2006/ole">
            <mc:AlternateContent xmlns:mc="http://schemas.openxmlformats.org/markup-compatibility/2006">
              <mc:Choice xmlns:v="urn:schemas-microsoft-com:vml" Requires="v">
                <p:oleObj spid="_x0000_s366598" name="Equation" r:id="rId4" imgW="1206500" imgH="355600" progId="Equation.3">
                  <p:embed/>
                </p:oleObj>
              </mc:Choice>
              <mc:Fallback>
                <p:oleObj name="Equation" r:id="rId4" imgW="12065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825" y="1343025"/>
                        <a:ext cx="2116138"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7"/>
          <p:cNvSpPr txBox="1">
            <a:spLocks noChangeArrowheads="1"/>
          </p:cNvSpPr>
          <p:nvPr/>
        </p:nvSpPr>
        <p:spPr bwMode="auto">
          <a:xfrm>
            <a:off x="65087" y="2626757"/>
            <a:ext cx="3952875" cy="369332"/>
          </a:xfrm>
          <a:prstGeom prst="rect">
            <a:avLst/>
          </a:prstGeom>
          <a:noFill/>
          <a:ln w="9525">
            <a:noFill/>
            <a:miter lim="800000"/>
            <a:headEnd/>
            <a:tailEnd/>
          </a:ln>
        </p:spPr>
        <p:txBody>
          <a:bodyPr>
            <a:prstTxWarp prst="textNoShape">
              <a:avLst/>
            </a:prstTxWarp>
            <a:spAutoFit/>
          </a:bodyPr>
          <a:lstStyle/>
          <a:p>
            <a:r>
              <a:rPr lang="hu-HU" dirty="0" smtClean="0">
                <a:latin typeface="Helvetica" pitchFamily="-84" charset="0"/>
                <a:ea typeface="Helvetica" pitchFamily="-84" charset="0"/>
                <a:cs typeface="Helvetica" pitchFamily="-84" charset="0"/>
              </a:rPr>
              <a:t>What </a:t>
            </a:r>
            <a:r>
              <a:rPr lang="hu-HU" dirty="0">
                <a:latin typeface="Helvetica" pitchFamily="-84" charset="0"/>
                <a:ea typeface="Helvetica" pitchFamily="-84" charset="0"/>
                <a:cs typeface="Helvetica" pitchFamily="-84" charset="0"/>
              </a:rPr>
              <a:t>is the functional form of C(N)?</a:t>
            </a:r>
          </a:p>
        </p:txBody>
      </p:sp>
      <p:sp>
        <p:nvSpPr>
          <p:cNvPr id="12" name="TextBox 7"/>
          <p:cNvSpPr txBox="1">
            <a:spLocks noChangeArrowheads="1"/>
          </p:cNvSpPr>
          <p:nvPr/>
        </p:nvSpPr>
        <p:spPr bwMode="auto">
          <a:xfrm>
            <a:off x="187325" y="773113"/>
            <a:ext cx="4264025" cy="369887"/>
          </a:xfrm>
          <a:prstGeom prst="rect">
            <a:avLst/>
          </a:prstGeom>
          <a:noFill/>
          <a:ln w="9525">
            <a:noFill/>
            <a:miter lim="800000"/>
            <a:headEnd/>
            <a:tailEnd/>
          </a:ln>
        </p:spPr>
        <p:txBody>
          <a:bodyPr wrap="none">
            <a:prstTxWarp prst="textNoShape">
              <a:avLst/>
            </a:prstTxWarp>
            <a:spAutoFit/>
          </a:bodyPr>
          <a:lstStyle/>
          <a:p>
            <a:r>
              <a:rPr lang="hu-HU" dirty="0">
                <a:solidFill>
                  <a:srgbClr val="0000FF"/>
                </a:solidFill>
              </a:rPr>
              <a:t>Reminder</a:t>
            </a:r>
            <a:r>
              <a:rPr lang="hu-HU" dirty="0"/>
              <a:t>: for a random graph we have:</a:t>
            </a:r>
          </a:p>
        </p:txBody>
      </p:sp>
      <p:sp>
        <p:nvSpPr>
          <p:cNvPr id="13" name="Rectangle 8"/>
          <p:cNvSpPr>
            <a:spLocks noChangeArrowheads="1"/>
          </p:cNvSpPr>
          <p:nvPr/>
        </p:nvSpPr>
        <p:spPr bwMode="auto">
          <a:xfrm>
            <a:off x="136525" y="4794250"/>
            <a:ext cx="5235575" cy="831850"/>
          </a:xfrm>
          <a:prstGeom prst="rect">
            <a:avLst/>
          </a:prstGeom>
          <a:noFill/>
          <a:ln w="9525">
            <a:noFill/>
            <a:miter lim="800000"/>
            <a:headEnd/>
            <a:tailEnd/>
          </a:ln>
        </p:spPr>
        <p:txBody>
          <a:bodyPr wrap="square">
            <a:prstTxWarp prst="textNoShape">
              <a:avLst/>
            </a:prstTxWarp>
            <a:spAutoFit/>
          </a:bodyPr>
          <a:lstStyle/>
          <a:p>
            <a:r>
              <a:rPr lang="en-US" sz="1600" dirty="0"/>
              <a:t>Konstantin </a:t>
            </a:r>
            <a:r>
              <a:rPr lang="en-US" sz="1600" dirty="0" err="1"/>
              <a:t>Klemm</a:t>
            </a:r>
            <a:r>
              <a:rPr lang="en-US" sz="1600" dirty="0"/>
              <a:t>, Victor M. </a:t>
            </a:r>
            <a:r>
              <a:rPr lang="en-US" sz="1600" dirty="0" err="1"/>
              <a:t>Eguiluz</a:t>
            </a:r>
            <a:r>
              <a:rPr lang="en-US" sz="1600" dirty="0"/>
              <a:t>,</a:t>
            </a:r>
          </a:p>
          <a:p>
            <a:r>
              <a:rPr lang="en-US" sz="1600" dirty="0"/>
              <a:t>Growing scale-free networks with small-world behavior,</a:t>
            </a:r>
          </a:p>
          <a:p>
            <a:r>
              <a:rPr lang="en-US" sz="1600" dirty="0"/>
              <a:t>Phys. Rev. E 65, 057102 (2002), cond-mat/0107607</a:t>
            </a:r>
            <a:endParaRPr lang="hu-HU" sz="1600" dirty="0"/>
          </a:p>
        </p:txBody>
      </p:sp>
      <p:graphicFrame>
        <p:nvGraphicFramePr>
          <p:cNvPr id="14" name="Object 5"/>
          <p:cNvGraphicFramePr>
            <a:graphicFrameLocks noChangeAspect="1"/>
          </p:cNvGraphicFramePr>
          <p:nvPr/>
        </p:nvGraphicFramePr>
        <p:xfrm>
          <a:off x="558800" y="3765550"/>
          <a:ext cx="1881188" cy="673100"/>
        </p:xfrm>
        <a:graphic>
          <a:graphicData uri="http://schemas.openxmlformats.org/presentationml/2006/ole">
            <mc:AlternateContent xmlns:mc="http://schemas.openxmlformats.org/markup-compatibility/2006">
              <mc:Choice xmlns:v="urn:schemas-microsoft-com:vml" Requires="v">
                <p:oleObj spid="_x0000_s366599" name="Equation" r:id="rId6" imgW="889000" imgH="381000" progId="Equation.3">
                  <p:embed/>
                </p:oleObj>
              </mc:Choice>
              <mc:Fallback>
                <p:oleObj name="Equation" r:id="rId6" imgW="889000" imgH="38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800" y="3765550"/>
                        <a:ext cx="1881188"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3164091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0" name="Text Box 12"/>
          <p:cNvSpPr txBox="1">
            <a:spLocks noChangeArrowheads="1"/>
          </p:cNvSpPr>
          <p:nvPr/>
        </p:nvSpPr>
        <p:spPr bwMode="auto">
          <a:xfrm>
            <a:off x="2381250" y="4972050"/>
            <a:ext cx="6762750" cy="415925"/>
          </a:xfrm>
          <a:prstGeom prst="rect">
            <a:avLst/>
          </a:prstGeom>
          <a:noFill/>
          <a:ln w="9525">
            <a:noFill/>
            <a:miter lim="800000"/>
            <a:headEnd/>
            <a:tailEnd/>
          </a:ln>
        </p:spPr>
        <p:txBody>
          <a:bodyPr>
            <a:prstTxWarp prst="textNoShape">
              <a:avLst/>
            </a:prstTxWarp>
            <a:spAutoFit/>
          </a:bodyPr>
          <a:lstStyle/>
          <a:p>
            <a:pPr>
              <a:lnSpc>
                <a:spcPct val="120000"/>
              </a:lnSpc>
            </a:pPr>
            <a:r>
              <a:rPr lang="en-US" dirty="0">
                <a:solidFill>
                  <a:srgbClr val="FF0000"/>
                </a:solidFill>
                <a:latin typeface="Helvetica" pitchFamily="-84" charset="0"/>
                <a:ea typeface="Helvetica" pitchFamily="-84" charset="0"/>
                <a:cs typeface="Helvetica" pitchFamily="-84" charset="0"/>
              </a:rPr>
              <a:t>The network grows,  but the degree distribution is stationary.</a:t>
            </a:r>
            <a:endParaRPr lang="en-US" sz="2400" dirty="0">
              <a:solidFill>
                <a:srgbClr val="FF0000"/>
              </a:solidFill>
              <a:latin typeface="Helvetica" pitchFamily="-84" charset="0"/>
              <a:ea typeface="Helvetica" pitchFamily="-84" charset="0"/>
              <a:cs typeface="Helvetica" pitchFamily="-84" charset="0"/>
            </a:endParaRPr>
          </a:p>
        </p:txBody>
      </p:sp>
      <p:sp>
        <p:nvSpPr>
          <p:cNvPr id="7169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Trajan Pro"/>
                <a:ea typeface="Helvetica" pitchFamily="-84" charset="0"/>
                <a:cs typeface="Trajan Pro"/>
              </a:rPr>
              <a:t>Section 11: Summary</a:t>
            </a:r>
            <a:endParaRPr lang="en-US" sz="2000" b="1" dirty="0">
              <a:solidFill>
                <a:schemeClr val="bg1"/>
              </a:solidFill>
              <a:latin typeface="Trajan Pro"/>
              <a:ea typeface="Helvetica" pitchFamily="-84" charset="0"/>
              <a:cs typeface="Trajan Pro"/>
            </a:endParaRPr>
          </a:p>
        </p:txBody>
      </p:sp>
      <p:pic>
        <p:nvPicPr>
          <p:cNvPr id="2" name="Picture 1"/>
          <p:cNvPicPr>
            <a:picLocks noChangeAspect="1"/>
          </p:cNvPicPr>
          <p:nvPr/>
        </p:nvPicPr>
        <p:blipFill>
          <a:blip r:embed="rId2"/>
          <a:stretch>
            <a:fillRect/>
          </a:stretch>
        </p:blipFill>
        <p:spPr>
          <a:xfrm>
            <a:off x="101600" y="619124"/>
            <a:ext cx="1536700" cy="504915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0" name="Text Box 12"/>
          <p:cNvSpPr txBox="1">
            <a:spLocks noChangeArrowheads="1"/>
          </p:cNvSpPr>
          <p:nvPr/>
        </p:nvSpPr>
        <p:spPr bwMode="auto">
          <a:xfrm>
            <a:off x="2381250" y="4972050"/>
            <a:ext cx="6762750" cy="415925"/>
          </a:xfrm>
          <a:prstGeom prst="rect">
            <a:avLst/>
          </a:prstGeom>
          <a:noFill/>
          <a:ln w="9525">
            <a:noFill/>
            <a:miter lim="800000"/>
            <a:headEnd/>
            <a:tailEnd/>
          </a:ln>
        </p:spPr>
        <p:txBody>
          <a:bodyPr>
            <a:prstTxWarp prst="textNoShape">
              <a:avLst/>
            </a:prstTxWarp>
            <a:spAutoFit/>
          </a:bodyPr>
          <a:lstStyle/>
          <a:p>
            <a:pPr>
              <a:lnSpc>
                <a:spcPct val="120000"/>
              </a:lnSpc>
            </a:pPr>
            <a:r>
              <a:rPr lang="en-US" dirty="0">
                <a:solidFill>
                  <a:srgbClr val="FF0000"/>
                </a:solidFill>
                <a:latin typeface="Helvetica" pitchFamily="-84" charset="0"/>
                <a:ea typeface="Helvetica" pitchFamily="-84" charset="0"/>
                <a:cs typeface="Helvetica" pitchFamily="-84" charset="0"/>
              </a:rPr>
              <a:t>The network grows,  but the degree distribution is stationary.</a:t>
            </a:r>
            <a:endParaRPr lang="en-US" sz="2400" dirty="0">
              <a:solidFill>
                <a:srgbClr val="FF0000"/>
              </a:solidFill>
              <a:latin typeface="Helvetica" pitchFamily="-84" charset="0"/>
              <a:ea typeface="Helvetica" pitchFamily="-84" charset="0"/>
              <a:cs typeface="Helvetica" pitchFamily="-84" charset="0"/>
            </a:endParaRPr>
          </a:p>
        </p:txBody>
      </p:sp>
      <p:sp>
        <p:nvSpPr>
          <p:cNvPr id="7169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Trajan Pro"/>
                <a:ea typeface="Helvetica" pitchFamily="-84" charset="0"/>
                <a:cs typeface="Trajan Pro"/>
              </a:rPr>
              <a:t>Section 11: Summary</a:t>
            </a:r>
            <a:endParaRPr lang="en-US" sz="2000" b="1" dirty="0">
              <a:solidFill>
                <a:schemeClr val="bg1"/>
              </a:solidFill>
              <a:latin typeface="Trajan Pro"/>
              <a:ea typeface="Helvetica" pitchFamily="-84" charset="0"/>
              <a:cs typeface="Trajan Pro"/>
            </a:endParaRPr>
          </a:p>
        </p:txBody>
      </p:sp>
      <p:pic>
        <p:nvPicPr>
          <p:cNvPr id="2" name="Picture 1"/>
          <p:cNvPicPr>
            <a:picLocks noChangeAspect="1"/>
          </p:cNvPicPr>
          <p:nvPr/>
        </p:nvPicPr>
        <p:blipFill>
          <a:blip r:embed="rId2"/>
          <a:stretch>
            <a:fillRect/>
          </a:stretch>
        </p:blipFill>
        <p:spPr>
          <a:xfrm>
            <a:off x="101600" y="619124"/>
            <a:ext cx="1536700" cy="5049157"/>
          </a:xfrm>
          <a:prstGeom prst="rect">
            <a:avLst/>
          </a:prstGeom>
        </p:spPr>
      </p:pic>
      <p:pic>
        <p:nvPicPr>
          <p:cNvPr id="3" name="Picture 2"/>
          <p:cNvPicPr>
            <a:picLocks noChangeAspect="1"/>
          </p:cNvPicPr>
          <p:nvPr/>
        </p:nvPicPr>
        <p:blipFill>
          <a:blip r:embed="rId3"/>
          <a:stretch>
            <a:fillRect/>
          </a:stretch>
        </p:blipFill>
        <p:spPr>
          <a:xfrm>
            <a:off x="2501899" y="2590800"/>
            <a:ext cx="6241585" cy="787400"/>
          </a:xfrm>
          <a:prstGeom prst="rect">
            <a:avLst/>
          </a:prstGeom>
        </p:spPr>
      </p:pic>
    </p:spTree>
    <p:extLst>
      <p:ext uri="{BB962C8B-B14F-4D97-AF65-F5344CB8AC3E}">
        <p14:creationId xmlns:p14="http://schemas.microsoft.com/office/powerpoint/2010/main" val="54403943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Trajan Pro"/>
                <a:ea typeface="Helvetica" pitchFamily="-84" charset="0"/>
                <a:cs typeface="Trajan Pro"/>
              </a:rPr>
              <a:t>Section 11: Summary</a:t>
            </a:r>
            <a:endParaRPr lang="en-US" sz="2000" b="1" dirty="0">
              <a:solidFill>
                <a:schemeClr val="bg1"/>
              </a:solidFill>
              <a:latin typeface="Trajan Pro"/>
              <a:ea typeface="Helvetica" pitchFamily="-84" charset="0"/>
              <a:cs typeface="Trajan Pro"/>
            </a:endParaRPr>
          </a:p>
        </p:txBody>
      </p:sp>
      <p:pic>
        <p:nvPicPr>
          <p:cNvPr id="2" name="Picture 1"/>
          <p:cNvPicPr>
            <a:picLocks noChangeAspect="1"/>
          </p:cNvPicPr>
          <p:nvPr/>
        </p:nvPicPr>
        <p:blipFill>
          <a:blip r:embed="rId2"/>
          <a:stretch>
            <a:fillRect/>
          </a:stretch>
        </p:blipFill>
        <p:spPr>
          <a:xfrm>
            <a:off x="101600" y="619124"/>
            <a:ext cx="1536700" cy="5049157"/>
          </a:xfrm>
          <a:prstGeom prst="rect">
            <a:avLst/>
          </a:prstGeom>
        </p:spPr>
      </p:pic>
      <p:pic>
        <p:nvPicPr>
          <p:cNvPr id="4" name="Picture 3"/>
          <p:cNvPicPr>
            <a:picLocks noChangeAspect="1"/>
          </p:cNvPicPr>
          <p:nvPr/>
        </p:nvPicPr>
        <p:blipFill>
          <a:blip r:embed="rId3"/>
          <a:stretch>
            <a:fillRect/>
          </a:stretch>
        </p:blipFill>
        <p:spPr>
          <a:xfrm>
            <a:off x="2794000" y="600422"/>
            <a:ext cx="4978400" cy="5134953"/>
          </a:xfrm>
          <a:prstGeom prst="rect">
            <a:avLst/>
          </a:prstGeom>
        </p:spPr>
      </p:pic>
    </p:spTree>
    <p:extLst>
      <p:ext uri="{BB962C8B-B14F-4D97-AF65-F5344CB8AC3E}">
        <p14:creationId xmlns:p14="http://schemas.microsoft.com/office/powerpoint/2010/main" val="288548016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Object 3"/>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spid="_x0000_s365573" name="Equation" r:id="rId4" imgW="114120" imgH="215640" progId="Equation.DSMT4">
                  <p:embed/>
                </p:oleObj>
              </mc:Choice>
              <mc:Fallback>
                <p:oleObj name="Equation" r:id="rId4" imgW="114120" imgH="215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prstClr val="white">
                    <a:lumMod val="65000"/>
                  </a:prstClr>
                </a:solidFill>
                <a:latin typeface="Helvetica" pitchFamily="-111" charset="0"/>
                <a:ea typeface="Helvetica" pitchFamily="-111" charset="0"/>
                <a:cs typeface="Helvetica" pitchFamily="-111" charset="0"/>
              </a:rPr>
              <a:t>Network Science: Evolving Network Models </a:t>
            </a:r>
            <a:endParaRPr lang="en-US" sz="600" i="1" dirty="0">
              <a:solidFill>
                <a:prstClr val="white">
                  <a:lumMod val="65000"/>
                </a:prstClr>
              </a:solidFill>
              <a:latin typeface="Helvetica" pitchFamily="-111" charset="0"/>
              <a:ea typeface="Helvetica" pitchFamily="-111" charset="0"/>
              <a:cs typeface="Helvetica" pitchFamily="-111" charset="0"/>
            </a:endParaRPr>
          </a:p>
        </p:txBody>
      </p:sp>
      <p:sp>
        <p:nvSpPr>
          <p:cNvPr id="96260" name="Title 4"/>
          <p:cNvSpPr>
            <a:spLocks noGrp="1"/>
          </p:cNvSpPr>
          <p:nvPr>
            <p:ph type="title"/>
          </p:nvPr>
        </p:nvSpPr>
        <p:spPr/>
        <p:txBody>
          <a:bodyPr/>
          <a:lstStyle/>
          <a:p>
            <a:r>
              <a:rPr lang="en-US" dirty="0" smtClean="0">
                <a:solidFill>
                  <a:srgbClr val="4F81BD"/>
                </a:solidFill>
                <a:latin typeface="Helvetica"/>
                <a:cs typeface="Helvetica"/>
              </a:rPr>
              <a:t>Preliminary Project Presentation</a:t>
            </a:r>
            <a:endParaRPr lang="hu-HU" dirty="0">
              <a:solidFill>
                <a:schemeClr val="accent1">
                  <a:lumMod val="75000"/>
                </a:schemeClr>
              </a:solidFill>
              <a:ea typeface="ＭＳ Ｐゴシック" charset="-128"/>
              <a:cs typeface="ＭＳ Ｐゴシック" charset="-128"/>
            </a:endParaRPr>
          </a:p>
        </p:txBody>
      </p:sp>
      <p:sp>
        <p:nvSpPr>
          <p:cNvPr id="96261" name="TextBox 5"/>
          <p:cNvSpPr txBox="1">
            <a:spLocks noChangeArrowheads="1"/>
          </p:cNvSpPr>
          <p:nvPr/>
        </p:nvSpPr>
        <p:spPr bwMode="auto">
          <a:xfrm>
            <a:off x="906062" y="1297341"/>
            <a:ext cx="6587222" cy="5078314"/>
          </a:xfrm>
          <a:prstGeom prst="rect">
            <a:avLst/>
          </a:prstGeom>
          <a:noFill/>
          <a:ln w="9525">
            <a:noFill/>
            <a:miter lim="800000"/>
            <a:headEnd/>
            <a:tailEnd/>
          </a:ln>
        </p:spPr>
        <p:txBody>
          <a:bodyPr wrap="none">
            <a:prstTxWarp prst="textNoShape">
              <a:avLst/>
            </a:prstTxWarp>
            <a:spAutoFit/>
          </a:bodyPr>
          <a:lstStyle/>
          <a:p>
            <a:r>
              <a:rPr lang="hu-HU" dirty="0">
                <a:solidFill>
                  <a:srgbClr val="595959"/>
                </a:solidFill>
                <a:latin typeface="Helvetica"/>
                <a:ea typeface="ＭＳ Ｐゴシック" pitchFamily="-111" charset="-128"/>
                <a:cs typeface="Helvetica"/>
              </a:rPr>
              <a:t>5 </a:t>
            </a:r>
            <a:r>
              <a:rPr lang="hu-HU" dirty="0" smtClean="0">
                <a:solidFill>
                  <a:srgbClr val="595959"/>
                </a:solidFill>
                <a:latin typeface="Helvetica"/>
                <a:ea typeface="ＭＳ Ｐゴシック" pitchFamily="-111" charset="-128"/>
                <a:cs typeface="Helvetica"/>
              </a:rPr>
              <a:t>slides, 3 minutes, emailed by 3pm to Roberta.</a:t>
            </a:r>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r>
              <a:rPr lang="hu-HU" b="1" dirty="0">
                <a:solidFill>
                  <a:srgbClr val="595959"/>
                </a:solidFill>
                <a:latin typeface="Helvetica"/>
                <a:ea typeface="ＭＳ Ｐゴシック" pitchFamily="-111" charset="-128"/>
                <a:cs typeface="Helvetica"/>
              </a:rPr>
              <a:t>Discuss:</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What </a:t>
            </a:r>
            <a:r>
              <a:rPr lang="hu-HU" dirty="0">
                <a:solidFill>
                  <a:srgbClr val="595959"/>
                </a:solidFill>
                <a:latin typeface="Helvetica"/>
                <a:ea typeface="ＭＳ Ｐゴシック" pitchFamily="-111" charset="-128"/>
                <a:cs typeface="Helvetica"/>
              </a:rPr>
              <a:t>are your nodes and links</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How </a:t>
            </a:r>
            <a:r>
              <a:rPr lang="hu-HU" dirty="0">
                <a:solidFill>
                  <a:srgbClr val="595959"/>
                </a:solidFill>
                <a:latin typeface="Helvetica"/>
                <a:ea typeface="ＭＳ Ｐゴシック" pitchFamily="-111" charset="-128"/>
                <a:cs typeface="Helvetica"/>
              </a:rPr>
              <a:t>will you collect the data</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Expected </a:t>
            </a:r>
            <a:r>
              <a:rPr lang="hu-HU" dirty="0">
                <a:solidFill>
                  <a:srgbClr val="595959"/>
                </a:solidFill>
                <a:latin typeface="Helvetica"/>
                <a:ea typeface="ＭＳ Ｐゴシック" pitchFamily="-111" charset="-128"/>
                <a:cs typeface="Helvetica"/>
              </a:rPr>
              <a:t>size of the network </a:t>
            </a:r>
            <a:r>
              <a:rPr lang="hu-HU" dirty="0" smtClean="0">
                <a:solidFill>
                  <a:srgbClr val="595959"/>
                </a:solidFill>
                <a:latin typeface="Helvetica"/>
                <a:ea typeface="ＭＳ Ｐゴシック" pitchFamily="-111" charset="-128"/>
                <a:cs typeface="Helvetica"/>
              </a:rPr>
              <a:t>(# </a:t>
            </a:r>
            <a:r>
              <a:rPr lang="hu-HU" dirty="0">
                <a:solidFill>
                  <a:srgbClr val="595959"/>
                </a:solidFill>
                <a:latin typeface="Helvetica"/>
                <a:ea typeface="ＭＳ Ｐゴシック" pitchFamily="-111" charset="-128"/>
                <a:cs typeface="Helvetica"/>
              </a:rPr>
              <a:t>nodes, </a:t>
            </a:r>
            <a:r>
              <a:rPr lang="hu-HU" dirty="0" smtClean="0">
                <a:solidFill>
                  <a:srgbClr val="595959"/>
                </a:solidFill>
                <a:latin typeface="Helvetica"/>
                <a:ea typeface="ＭＳ Ｐゴシック" pitchFamily="-111" charset="-128"/>
                <a:cs typeface="Helvetica"/>
              </a:rPr>
              <a:t># links</a:t>
            </a:r>
            <a:r>
              <a:rPr lang="hu-HU" dirty="0">
                <a:solidFill>
                  <a:srgbClr val="595959"/>
                </a:solidFill>
                <a:latin typeface="Helvetica"/>
                <a:ea typeface="ＭＳ Ｐゴシック" pitchFamily="-111" charset="-128"/>
                <a:cs typeface="Helvetica"/>
              </a:rPr>
              <a:t>)</a:t>
            </a:r>
          </a:p>
          <a:p>
            <a:endParaRPr lang="hu-HU" dirty="0" smtClean="0">
              <a:solidFill>
                <a:srgbClr val="595959"/>
              </a:solidFill>
              <a:latin typeface="Helvetica"/>
              <a:ea typeface="ＭＳ Ｐゴシック" pitchFamily="-111" charset="-128"/>
              <a:cs typeface="Helvetica"/>
            </a:endParaRPr>
          </a:p>
          <a:p>
            <a:r>
              <a:rPr lang="hu-HU" dirty="0" smtClean="0">
                <a:solidFill>
                  <a:srgbClr val="595959"/>
                </a:solidFill>
                <a:latin typeface="Helvetica"/>
                <a:ea typeface="ＭＳ Ｐゴシック" pitchFamily="-111" charset="-128"/>
                <a:cs typeface="Helvetica"/>
              </a:rPr>
              <a:t>What </a:t>
            </a:r>
            <a:r>
              <a:rPr lang="hu-HU" dirty="0">
                <a:solidFill>
                  <a:srgbClr val="595959"/>
                </a:solidFill>
                <a:latin typeface="Helvetica"/>
                <a:ea typeface="ＭＳ Ｐゴシック" pitchFamily="-111" charset="-128"/>
                <a:cs typeface="Helvetica"/>
              </a:rPr>
              <a:t>questions you plan to ask (they may change as we move </a:t>
            </a:r>
          </a:p>
          <a:p>
            <a:r>
              <a:rPr lang="hu-HU" dirty="0">
                <a:solidFill>
                  <a:srgbClr val="595959"/>
                </a:solidFill>
                <a:latin typeface="Helvetica"/>
                <a:ea typeface="ＭＳ Ｐゴシック" pitchFamily="-111" charset="-128"/>
                <a:cs typeface="Helvetica"/>
              </a:rPr>
              <a:t>along with the class)</a:t>
            </a:r>
            <a:r>
              <a:rPr lang="hu-HU" dirty="0" smtClean="0">
                <a:solidFill>
                  <a:srgbClr val="595959"/>
                </a:solidFill>
                <a:latin typeface="Helvetica"/>
                <a:ea typeface="ＭＳ Ｐゴシック" pitchFamily="-111" charset="-128"/>
                <a:cs typeface="Helvetica"/>
              </a:rPr>
              <a:t>.</a:t>
            </a:r>
          </a:p>
          <a:p>
            <a:endParaRPr lang="hu-HU" dirty="0">
              <a:solidFill>
                <a:srgbClr val="595959"/>
              </a:solidFill>
              <a:latin typeface="Helvetica"/>
              <a:ea typeface="ＭＳ Ｐゴシック" pitchFamily="-111" charset="-128"/>
              <a:cs typeface="Helvetica"/>
            </a:endParaRPr>
          </a:p>
          <a:p>
            <a:r>
              <a:rPr lang="hu-HU" dirty="0">
                <a:solidFill>
                  <a:srgbClr val="595959"/>
                </a:solidFill>
                <a:latin typeface="Helvetica"/>
                <a:ea typeface="ＭＳ Ｐゴシック" pitchFamily="-111" charset="-128"/>
                <a:cs typeface="Helvetica"/>
              </a:rPr>
              <a:t>Why do we care about the network you plan to study.</a:t>
            </a: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a:p>
            <a:endParaRPr lang="hu-HU" dirty="0">
              <a:solidFill>
                <a:srgbClr val="595959"/>
              </a:solidFill>
              <a:latin typeface="Helvetica"/>
              <a:ea typeface="ＭＳ Ｐゴシック" pitchFamily="-111" charset="-128"/>
              <a:cs typeface="Helvetica"/>
            </a:endParaRPr>
          </a:p>
        </p:txBody>
      </p:sp>
    </p:spTree>
    <p:extLst>
      <p:ext uri="{BB962C8B-B14F-4D97-AF65-F5344CB8AC3E}">
        <p14:creationId xmlns:p14="http://schemas.microsoft.com/office/powerpoint/2010/main" val="12053330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0" name="Text Box 32"/>
          <p:cNvSpPr txBox="1">
            <a:spLocks noChangeArrowheads="1"/>
          </p:cNvSpPr>
          <p:nvPr/>
        </p:nvSpPr>
        <p:spPr bwMode="auto">
          <a:xfrm>
            <a:off x="34925" y="2400300"/>
            <a:ext cx="9121775" cy="830964"/>
          </a:xfrm>
          <a:prstGeom prst="rect">
            <a:avLst/>
          </a:prstGeom>
          <a:noFill/>
          <a:ln w="9525">
            <a:noFill/>
            <a:miter lim="800000"/>
            <a:headEnd/>
            <a:tailEnd/>
          </a:ln>
        </p:spPr>
        <p:txBody>
          <a:bodyPr lIns="91407" tIns="45704" rIns="91407" bIns="45704">
            <a:prstTxWarp prst="textNoShape">
              <a:avLst/>
            </a:prstTxWarp>
            <a:spAutoFit/>
          </a:bodyPr>
          <a:lstStyle/>
          <a:p>
            <a:pPr algn="ctr">
              <a:spcBef>
                <a:spcPct val="50000"/>
              </a:spcBef>
            </a:pPr>
            <a:r>
              <a:rPr lang="en-US" sz="2400" b="1" dirty="0" smtClean="0">
                <a:solidFill>
                  <a:srgbClr val="000000"/>
                </a:solidFill>
                <a:latin typeface="Trajan Pro"/>
                <a:ea typeface="Gulim" charset="0"/>
                <a:cs typeface="Trajan Pro"/>
              </a:rPr>
              <a:t>New nodes prefer to connect to  the more connected nodes</a:t>
            </a:r>
            <a:endParaRPr lang="en-US" sz="2400" b="1" dirty="0">
              <a:solidFill>
                <a:srgbClr val="000000"/>
              </a:solidFill>
              <a:latin typeface="Trajan Pro"/>
              <a:ea typeface="Gulim" charset="0"/>
              <a:cs typeface="Trajan Pro"/>
            </a:endParaRPr>
          </a:p>
        </p:txBody>
      </p:sp>
      <p:sp>
        <p:nvSpPr>
          <p:cNvPr id="29699" name="Text Box 21"/>
          <p:cNvSpPr txBox="1">
            <a:spLocks noChangeArrowheads="1"/>
          </p:cNvSpPr>
          <p:nvPr/>
        </p:nvSpPr>
        <p:spPr bwMode="auto">
          <a:xfrm>
            <a:off x="241300" y="5384800"/>
            <a:ext cx="4876800" cy="276225"/>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0000"/>
                </a:solidFill>
                <a:latin typeface="Helvetica" pitchFamily="-84" charset="0"/>
                <a:ea typeface="Gulim" charset="0"/>
                <a:cs typeface="Gulim" charset="0"/>
              </a:rPr>
              <a:t>Barabási &amp; Albert, </a:t>
            </a:r>
            <a:r>
              <a:rPr lang="en-US" sz="1200" i="1">
                <a:solidFill>
                  <a:srgbClr val="000000"/>
                </a:solidFill>
                <a:latin typeface="Helvetica" pitchFamily="-84" charset="0"/>
                <a:ea typeface="Gulim" charset="0"/>
                <a:cs typeface="Gulim" charset="0"/>
              </a:rPr>
              <a:t>Science</a:t>
            </a:r>
            <a:r>
              <a:rPr lang="en-US" sz="1200">
                <a:solidFill>
                  <a:srgbClr val="000000"/>
                </a:solidFill>
                <a:latin typeface="Helvetica" pitchFamily="-84" charset="0"/>
                <a:ea typeface="Gulim" charset="0"/>
                <a:cs typeface="Gulim" charset="0"/>
              </a:rPr>
              <a:t> </a:t>
            </a:r>
            <a:r>
              <a:rPr lang="en-US" sz="1200" b="1">
                <a:solidFill>
                  <a:srgbClr val="000000"/>
                </a:solidFill>
                <a:latin typeface="Helvetica" pitchFamily="-84" charset="0"/>
                <a:ea typeface="Gulim" charset="0"/>
                <a:cs typeface="Gulim" charset="0"/>
              </a:rPr>
              <a:t>286,</a:t>
            </a:r>
            <a:r>
              <a:rPr lang="en-US" sz="1200">
                <a:solidFill>
                  <a:srgbClr val="000000"/>
                </a:solidFill>
                <a:latin typeface="Helvetica" pitchFamily="-84" charset="0"/>
                <a:ea typeface="Gulim" charset="0"/>
                <a:cs typeface="Gulim" charset="0"/>
              </a:rPr>
              <a:t> 509 (1999)</a:t>
            </a:r>
          </a:p>
        </p:txBody>
      </p:sp>
      <p:sp>
        <p:nvSpPr>
          <p:cNvPr id="31"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2970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a:solidFill>
                  <a:schemeClr val="bg1"/>
                </a:solidFill>
                <a:latin typeface="Helvetica" pitchFamily="-84" charset="0"/>
                <a:ea typeface="Helvetica" pitchFamily="-84" charset="0"/>
                <a:cs typeface="Helvetica" pitchFamily="-84" charset="0"/>
              </a:rPr>
              <a:t>BA MODEL:</a:t>
            </a:r>
            <a:r>
              <a:rPr lang="en-US" sz="2000" b="1" dirty="0" smtClean="0">
                <a:solidFill>
                  <a:schemeClr val="bg1"/>
                </a:solidFill>
                <a:latin typeface="Helvetica" pitchFamily="-84" charset="0"/>
                <a:ea typeface="Helvetica" pitchFamily="-84" charset="0"/>
                <a:cs typeface="Helvetica" pitchFamily="-84" charset="0"/>
              </a:rPr>
              <a:t> Preferential attachment</a:t>
            </a:r>
            <a:endParaRPr lang="en-US" sz="2000" b="1" dirty="0">
              <a:solidFill>
                <a:schemeClr val="bg1"/>
              </a:solidFill>
              <a:latin typeface="Helvetica" pitchFamily="-84" charset="0"/>
              <a:ea typeface="Helvetica" pitchFamily="-84" charset="0"/>
              <a:cs typeface="Helvetica" pitchFamily="-84" charset="0"/>
            </a:endParaRPr>
          </a:p>
        </p:txBody>
      </p:sp>
      <p:sp>
        <p:nvSpPr>
          <p:cNvPr id="29702" name="Title 33"/>
          <p:cNvSpPr>
            <a:spLocks noGrp="1"/>
          </p:cNvSpPr>
          <p:nvPr>
            <p:ph type="title"/>
          </p:nvPr>
        </p:nvSpPr>
        <p:spPr>
          <a:xfrm>
            <a:off x="457200" y="-952500"/>
            <a:ext cx="8229600" cy="952500"/>
          </a:xfrm>
        </p:spPr>
        <p:txBody>
          <a:bodyPr/>
          <a:lstStyle/>
          <a:p>
            <a:r>
              <a:rPr lang="hu-HU" smtClean="0">
                <a:ea typeface="ＭＳ Ｐゴシック" charset="-128"/>
                <a:cs typeface="ＭＳ Ｐゴシック" charset="-128"/>
              </a:rPr>
              <a:t>BA model: Growth</a:t>
            </a:r>
            <a:br>
              <a:rPr lang="hu-HU" smtClean="0">
                <a:ea typeface="ＭＳ Ｐゴシック" charset="-128"/>
                <a:cs typeface="ＭＳ Ｐゴシック" charset="-128"/>
              </a:rPr>
            </a:br>
            <a:endParaRPr lang="hu-HU" smtClean="0">
              <a:ea typeface="ＭＳ Ｐゴシック" charset="-128"/>
              <a:cs typeface="ＭＳ Ｐゴシック" charset="-128"/>
            </a:endParaRPr>
          </a:p>
        </p:txBody>
      </p:sp>
      <p:sp>
        <p:nvSpPr>
          <p:cNvPr id="29703" name="TextBox 38"/>
          <p:cNvSpPr txBox="1">
            <a:spLocks noChangeArrowheads="1"/>
          </p:cNvSpPr>
          <p:nvPr/>
        </p:nvSpPr>
        <p:spPr bwMode="auto">
          <a:xfrm>
            <a:off x="457200" y="1193800"/>
            <a:ext cx="5419535" cy="369332"/>
          </a:xfrm>
          <a:prstGeom prst="rect">
            <a:avLst/>
          </a:prstGeom>
          <a:noFill/>
          <a:ln w="9525">
            <a:noFill/>
            <a:miter lim="800000"/>
            <a:headEnd/>
            <a:tailEnd/>
          </a:ln>
        </p:spPr>
        <p:txBody>
          <a:bodyPr wrap="none">
            <a:prstTxWarp prst="textNoShape">
              <a:avLst/>
            </a:prstTxWarp>
            <a:spAutoFit/>
          </a:bodyPr>
          <a:lstStyle/>
          <a:p>
            <a:r>
              <a:rPr lang="hu-HU" dirty="0" smtClean="0"/>
              <a:t>ER model: links are added randomly to the network</a:t>
            </a:r>
            <a:endParaRPr lang="hu-HU"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 Box 21"/>
          <p:cNvSpPr txBox="1">
            <a:spLocks noChangeArrowheads="1"/>
          </p:cNvSpPr>
          <p:nvPr/>
        </p:nvSpPr>
        <p:spPr bwMode="auto">
          <a:xfrm>
            <a:off x="241300" y="5384800"/>
            <a:ext cx="4876800" cy="276225"/>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0000"/>
                </a:solidFill>
                <a:latin typeface="Helvetica" pitchFamily="-84" charset="0"/>
                <a:ea typeface="Gulim" charset="0"/>
                <a:cs typeface="Gulim" charset="0"/>
              </a:rPr>
              <a:t>Barabási &amp; Albert, </a:t>
            </a:r>
            <a:r>
              <a:rPr lang="en-US" sz="1200" i="1">
                <a:solidFill>
                  <a:srgbClr val="000000"/>
                </a:solidFill>
                <a:latin typeface="Helvetica" pitchFamily="-84" charset="0"/>
                <a:ea typeface="Gulim" charset="0"/>
                <a:cs typeface="Gulim" charset="0"/>
              </a:rPr>
              <a:t>Science</a:t>
            </a:r>
            <a:r>
              <a:rPr lang="en-US" sz="1200">
                <a:solidFill>
                  <a:srgbClr val="000000"/>
                </a:solidFill>
                <a:latin typeface="Helvetica" pitchFamily="-84" charset="0"/>
                <a:ea typeface="Gulim" charset="0"/>
                <a:cs typeface="Gulim" charset="0"/>
              </a:rPr>
              <a:t> </a:t>
            </a:r>
            <a:r>
              <a:rPr lang="en-US" sz="1200" b="1">
                <a:solidFill>
                  <a:srgbClr val="000000"/>
                </a:solidFill>
                <a:latin typeface="Helvetica" pitchFamily="-84" charset="0"/>
                <a:ea typeface="Gulim" charset="0"/>
                <a:cs typeface="Gulim" charset="0"/>
              </a:rPr>
              <a:t>286,</a:t>
            </a:r>
            <a:r>
              <a:rPr lang="en-US" sz="1200">
                <a:solidFill>
                  <a:srgbClr val="000000"/>
                </a:solidFill>
                <a:latin typeface="Helvetica" pitchFamily="-84" charset="0"/>
                <a:ea typeface="Gulim" charset="0"/>
                <a:cs typeface="Gulim" charset="0"/>
              </a:rPr>
              <a:t> 509 (1999)</a:t>
            </a:r>
          </a:p>
        </p:txBody>
      </p:sp>
      <p:sp>
        <p:nvSpPr>
          <p:cNvPr id="31"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29701"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84" charset="0"/>
                <a:ea typeface="Helvetica" pitchFamily="-84" charset="0"/>
                <a:cs typeface="Helvetica" pitchFamily="-84" charset="0"/>
              </a:rPr>
              <a:t>Section 2: Growth and Preferential </a:t>
            </a:r>
            <a:r>
              <a:rPr lang="en-US" sz="2000" b="1" dirty="0" err="1" smtClean="0">
                <a:solidFill>
                  <a:schemeClr val="bg1"/>
                </a:solidFill>
                <a:latin typeface="Helvetica" pitchFamily="-84" charset="0"/>
                <a:ea typeface="Helvetica" pitchFamily="-84" charset="0"/>
                <a:cs typeface="Helvetica" pitchFamily="-84" charset="0"/>
              </a:rPr>
              <a:t>Sttachment</a:t>
            </a:r>
            <a:endParaRPr lang="en-US" sz="2000" b="1" dirty="0">
              <a:solidFill>
                <a:schemeClr val="bg1"/>
              </a:solidFill>
              <a:latin typeface="Helvetica" pitchFamily="-84" charset="0"/>
              <a:ea typeface="Helvetica" pitchFamily="-84" charset="0"/>
              <a:cs typeface="Helvetica" pitchFamily="-84" charset="0"/>
            </a:endParaRPr>
          </a:p>
        </p:txBody>
      </p:sp>
      <p:sp>
        <p:nvSpPr>
          <p:cNvPr id="29702" name="Title 33"/>
          <p:cNvSpPr>
            <a:spLocks noGrp="1"/>
          </p:cNvSpPr>
          <p:nvPr>
            <p:ph type="title"/>
          </p:nvPr>
        </p:nvSpPr>
        <p:spPr>
          <a:xfrm>
            <a:off x="457200" y="-952500"/>
            <a:ext cx="8229600" cy="952500"/>
          </a:xfrm>
        </p:spPr>
        <p:txBody>
          <a:bodyPr/>
          <a:lstStyle/>
          <a:p>
            <a:r>
              <a:rPr lang="hu-HU" smtClean="0">
                <a:ea typeface="ＭＳ Ｐゴシック" charset="-128"/>
                <a:cs typeface="ＭＳ Ｐゴシック" charset="-128"/>
              </a:rPr>
              <a:t>BA model: Growth</a:t>
            </a:r>
            <a:br>
              <a:rPr lang="hu-HU" smtClean="0">
                <a:ea typeface="ＭＳ Ｐゴシック" charset="-128"/>
                <a:cs typeface="ＭＳ Ｐゴシック" charset="-128"/>
              </a:rPr>
            </a:br>
            <a:endParaRPr lang="hu-HU" smtClean="0">
              <a:ea typeface="ＭＳ Ｐゴシック" charset="-128"/>
              <a:cs typeface="ＭＳ Ｐゴシック" charset="-128"/>
            </a:endParaRPr>
          </a:p>
        </p:txBody>
      </p:sp>
      <p:sp>
        <p:nvSpPr>
          <p:cNvPr id="8" name="Rectangle 7"/>
          <p:cNvSpPr/>
          <p:nvPr/>
        </p:nvSpPr>
        <p:spPr>
          <a:xfrm>
            <a:off x="457200" y="1206500"/>
            <a:ext cx="8039100" cy="2862323"/>
          </a:xfrm>
          <a:prstGeom prst="rect">
            <a:avLst/>
          </a:prstGeom>
        </p:spPr>
        <p:txBody>
          <a:bodyPr wrap="square">
            <a:spAutoFit/>
          </a:bodyPr>
          <a:lstStyle/>
          <a:p>
            <a:r>
              <a:rPr lang="en-US" dirty="0" smtClean="0"/>
              <a:t>The random network model differs from real networks in two important characteristics: </a:t>
            </a:r>
          </a:p>
          <a:p>
            <a:endParaRPr lang="en-US" dirty="0" smtClean="0"/>
          </a:p>
          <a:p>
            <a:r>
              <a:rPr lang="en-US" b="1" dirty="0" smtClean="0"/>
              <a:t>Growth: </a:t>
            </a:r>
            <a:r>
              <a:rPr lang="en-US" dirty="0" smtClean="0"/>
              <a:t>While the random network model assumes that the number of nodes is fixed (time invariant), real networks are the result of a growth process that continuously increases.</a:t>
            </a:r>
          </a:p>
          <a:p>
            <a:endParaRPr lang="en-US" dirty="0" smtClean="0"/>
          </a:p>
          <a:p>
            <a:r>
              <a:rPr lang="en-US" b="1" dirty="0" smtClean="0"/>
              <a:t>Preferential Attachment: </a:t>
            </a:r>
            <a:r>
              <a:rPr lang="en-US" dirty="0" smtClean="0"/>
              <a:t>While nodes in random networks randomly choose their interaction partner, in real networks new nodes prefer to link to the more connected nodes.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The Barabási-Albert model</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3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914400" y="3048000"/>
            <a:ext cx="2743200" cy="1843088"/>
            <a:chOff x="576" y="2063"/>
            <a:chExt cx="1728" cy="1393"/>
          </a:xfrm>
        </p:grpSpPr>
        <p:sp>
          <p:nvSpPr>
            <p:cNvPr id="34839" name="Line 4"/>
            <p:cNvSpPr>
              <a:spLocks noChangeShapeType="1"/>
            </p:cNvSpPr>
            <p:nvPr/>
          </p:nvSpPr>
          <p:spPr bwMode="auto">
            <a:xfrm>
              <a:off x="606" y="2473"/>
              <a:ext cx="1274" cy="245"/>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0" name="Line 5"/>
            <p:cNvSpPr>
              <a:spLocks noChangeShapeType="1"/>
            </p:cNvSpPr>
            <p:nvPr/>
          </p:nvSpPr>
          <p:spPr bwMode="auto">
            <a:xfrm>
              <a:off x="1304" y="2090"/>
              <a:ext cx="757" cy="191"/>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1" name="Line 6"/>
            <p:cNvSpPr>
              <a:spLocks noChangeShapeType="1"/>
            </p:cNvSpPr>
            <p:nvPr/>
          </p:nvSpPr>
          <p:spPr bwMode="auto">
            <a:xfrm flipV="1">
              <a:off x="606" y="2090"/>
              <a:ext cx="698" cy="1093"/>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2" name="Line 7"/>
            <p:cNvSpPr>
              <a:spLocks noChangeShapeType="1"/>
            </p:cNvSpPr>
            <p:nvPr/>
          </p:nvSpPr>
          <p:spPr bwMode="auto">
            <a:xfrm flipV="1">
              <a:off x="606" y="2718"/>
              <a:ext cx="1274" cy="465"/>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3" name="Line 8"/>
            <p:cNvSpPr>
              <a:spLocks noChangeShapeType="1"/>
            </p:cNvSpPr>
            <p:nvPr/>
          </p:nvSpPr>
          <p:spPr bwMode="auto">
            <a:xfrm flipH="1" flipV="1">
              <a:off x="606" y="2473"/>
              <a:ext cx="1183" cy="956"/>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4" name="Line 9"/>
            <p:cNvSpPr>
              <a:spLocks noChangeShapeType="1"/>
            </p:cNvSpPr>
            <p:nvPr/>
          </p:nvSpPr>
          <p:spPr bwMode="auto">
            <a:xfrm flipV="1">
              <a:off x="1789" y="2281"/>
              <a:ext cx="272" cy="1148"/>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5" name="Line 10"/>
            <p:cNvSpPr>
              <a:spLocks noChangeShapeType="1"/>
            </p:cNvSpPr>
            <p:nvPr/>
          </p:nvSpPr>
          <p:spPr bwMode="auto">
            <a:xfrm flipH="1">
              <a:off x="1789" y="3073"/>
              <a:ext cx="485" cy="356"/>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6" name="Line 11"/>
            <p:cNvSpPr>
              <a:spLocks noChangeShapeType="1"/>
            </p:cNvSpPr>
            <p:nvPr/>
          </p:nvSpPr>
          <p:spPr bwMode="auto">
            <a:xfrm>
              <a:off x="1304" y="2112"/>
              <a:ext cx="485" cy="1339"/>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7" name="Line 12"/>
            <p:cNvSpPr>
              <a:spLocks noChangeShapeType="1"/>
            </p:cNvSpPr>
            <p:nvPr/>
          </p:nvSpPr>
          <p:spPr bwMode="auto">
            <a:xfrm>
              <a:off x="2061" y="2281"/>
              <a:ext cx="213" cy="792"/>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8" name="Line 13"/>
            <p:cNvSpPr>
              <a:spLocks noChangeShapeType="1"/>
            </p:cNvSpPr>
            <p:nvPr/>
          </p:nvSpPr>
          <p:spPr bwMode="auto">
            <a:xfrm>
              <a:off x="1304" y="2090"/>
              <a:ext cx="576" cy="628"/>
            </a:xfrm>
            <a:prstGeom prst="line">
              <a:avLst/>
            </a:prstGeom>
            <a:noFill/>
            <a:ln w="57150">
              <a:solidFill>
                <a:srgbClr val="008000"/>
              </a:solidFill>
              <a:round/>
              <a:headEnd/>
              <a:tailEnd/>
            </a:ln>
          </p:spPr>
          <p:txBody>
            <a:bodyPr wrap="none" anchor="ctr">
              <a:prstTxWarp prst="textNoShape">
                <a:avLst/>
              </a:prstTxWarp>
            </a:bodyPr>
            <a:lstStyle/>
            <a:p>
              <a:endParaRPr lang="en-US"/>
            </a:p>
          </p:txBody>
        </p:sp>
        <p:sp>
          <p:nvSpPr>
            <p:cNvPr id="34849" name="Oval 14"/>
            <p:cNvSpPr>
              <a:spLocks noChangeArrowheads="1"/>
            </p:cNvSpPr>
            <p:nvPr/>
          </p:nvSpPr>
          <p:spPr bwMode="auto">
            <a:xfrm>
              <a:off x="576" y="2445"/>
              <a:ext cx="61" cy="55"/>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ctr">
                <a:spcBef>
                  <a:spcPct val="50000"/>
                </a:spcBef>
              </a:pPr>
              <a:endParaRPr lang="hu-HU" b="1">
                <a:solidFill>
                  <a:srgbClr val="000000"/>
                </a:solidFill>
                <a:latin typeface="Times New Roman" pitchFamily="-84" charset="0"/>
                <a:ea typeface="Gulim" charset="0"/>
                <a:cs typeface="Gulim" charset="0"/>
              </a:endParaRPr>
            </a:p>
          </p:txBody>
        </p:sp>
        <p:sp>
          <p:nvSpPr>
            <p:cNvPr id="34850" name="Oval 15"/>
            <p:cNvSpPr>
              <a:spLocks noChangeArrowheads="1"/>
            </p:cNvSpPr>
            <p:nvPr/>
          </p:nvSpPr>
          <p:spPr bwMode="auto">
            <a:xfrm>
              <a:off x="1273" y="2063"/>
              <a:ext cx="61" cy="55"/>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ctr">
                <a:spcBef>
                  <a:spcPct val="50000"/>
                </a:spcBef>
              </a:pPr>
              <a:endParaRPr lang="hu-HU" b="1">
                <a:solidFill>
                  <a:srgbClr val="000000"/>
                </a:solidFill>
                <a:latin typeface="Times New Roman" pitchFamily="-84" charset="0"/>
                <a:ea typeface="Gulim" charset="0"/>
                <a:cs typeface="Gulim" charset="0"/>
              </a:endParaRPr>
            </a:p>
          </p:txBody>
        </p:sp>
        <p:sp>
          <p:nvSpPr>
            <p:cNvPr id="34851" name="Oval 16"/>
            <p:cNvSpPr>
              <a:spLocks noChangeArrowheads="1"/>
            </p:cNvSpPr>
            <p:nvPr/>
          </p:nvSpPr>
          <p:spPr bwMode="auto">
            <a:xfrm>
              <a:off x="2031" y="2254"/>
              <a:ext cx="61" cy="55"/>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ctr">
                <a:spcBef>
                  <a:spcPct val="50000"/>
                </a:spcBef>
              </a:pPr>
              <a:endParaRPr lang="hu-HU" b="1">
                <a:solidFill>
                  <a:srgbClr val="000000"/>
                </a:solidFill>
                <a:latin typeface="Times New Roman" pitchFamily="-84" charset="0"/>
                <a:ea typeface="Gulim" charset="0"/>
                <a:cs typeface="Gulim" charset="0"/>
              </a:endParaRPr>
            </a:p>
          </p:txBody>
        </p:sp>
        <p:sp>
          <p:nvSpPr>
            <p:cNvPr id="34852" name="Oval 17"/>
            <p:cNvSpPr>
              <a:spLocks noChangeArrowheads="1"/>
            </p:cNvSpPr>
            <p:nvPr/>
          </p:nvSpPr>
          <p:spPr bwMode="auto">
            <a:xfrm>
              <a:off x="1849" y="2691"/>
              <a:ext cx="61" cy="55"/>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ctr">
                <a:spcBef>
                  <a:spcPct val="50000"/>
                </a:spcBef>
              </a:pPr>
              <a:endParaRPr lang="hu-HU" b="1">
                <a:solidFill>
                  <a:srgbClr val="000000"/>
                </a:solidFill>
                <a:latin typeface="Times New Roman" pitchFamily="-84" charset="0"/>
                <a:ea typeface="Gulim" charset="0"/>
                <a:cs typeface="Gulim" charset="0"/>
              </a:endParaRPr>
            </a:p>
          </p:txBody>
        </p:sp>
        <p:sp>
          <p:nvSpPr>
            <p:cNvPr id="34853" name="Oval 18"/>
            <p:cNvSpPr>
              <a:spLocks noChangeArrowheads="1"/>
            </p:cNvSpPr>
            <p:nvPr/>
          </p:nvSpPr>
          <p:spPr bwMode="auto">
            <a:xfrm>
              <a:off x="2243" y="3046"/>
              <a:ext cx="61" cy="55"/>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ctr">
                <a:spcBef>
                  <a:spcPct val="50000"/>
                </a:spcBef>
              </a:pPr>
              <a:endParaRPr lang="hu-HU" b="1">
                <a:solidFill>
                  <a:srgbClr val="000000"/>
                </a:solidFill>
                <a:latin typeface="Times New Roman" pitchFamily="-84" charset="0"/>
                <a:ea typeface="Gulim" charset="0"/>
                <a:cs typeface="Gulim" charset="0"/>
              </a:endParaRPr>
            </a:p>
          </p:txBody>
        </p:sp>
        <p:sp>
          <p:nvSpPr>
            <p:cNvPr id="34854" name="Oval 19"/>
            <p:cNvSpPr>
              <a:spLocks noChangeArrowheads="1"/>
            </p:cNvSpPr>
            <p:nvPr/>
          </p:nvSpPr>
          <p:spPr bwMode="auto">
            <a:xfrm>
              <a:off x="1758" y="3401"/>
              <a:ext cx="61" cy="55"/>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ctr">
                <a:spcBef>
                  <a:spcPct val="50000"/>
                </a:spcBef>
              </a:pPr>
              <a:endParaRPr lang="hu-HU" b="1">
                <a:solidFill>
                  <a:srgbClr val="000000"/>
                </a:solidFill>
                <a:latin typeface="Times New Roman" pitchFamily="-84" charset="0"/>
                <a:ea typeface="Gulim" charset="0"/>
                <a:cs typeface="Gulim" charset="0"/>
              </a:endParaRPr>
            </a:p>
          </p:txBody>
        </p:sp>
        <p:sp>
          <p:nvSpPr>
            <p:cNvPr id="34855" name="Oval 20"/>
            <p:cNvSpPr>
              <a:spLocks noChangeArrowheads="1"/>
            </p:cNvSpPr>
            <p:nvPr/>
          </p:nvSpPr>
          <p:spPr bwMode="auto">
            <a:xfrm>
              <a:off x="576" y="3155"/>
              <a:ext cx="61" cy="55"/>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ctr">
                <a:spcBef>
                  <a:spcPct val="50000"/>
                </a:spcBef>
              </a:pPr>
              <a:endParaRPr lang="hu-HU" b="1">
                <a:solidFill>
                  <a:srgbClr val="000000"/>
                </a:solidFill>
                <a:latin typeface="Times New Roman" pitchFamily="-84" charset="0"/>
                <a:ea typeface="Gulim" charset="0"/>
                <a:cs typeface="Gulim" charset="0"/>
              </a:endParaRPr>
            </a:p>
          </p:txBody>
        </p:sp>
      </p:grpSp>
      <p:sp>
        <p:nvSpPr>
          <p:cNvPr id="34820" name="Text Box 21"/>
          <p:cNvSpPr txBox="1">
            <a:spLocks noChangeArrowheads="1"/>
          </p:cNvSpPr>
          <p:nvPr/>
        </p:nvSpPr>
        <p:spPr bwMode="auto">
          <a:xfrm>
            <a:off x="228600" y="5384800"/>
            <a:ext cx="4876800" cy="276225"/>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0000"/>
                </a:solidFill>
                <a:latin typeface="Helvetica" pitchFamily="-84" charset="0"/>
                <a:ea typeface="Gulim" charset="0"/>
                <a:cs typeface="Gulim" charset="0"/>
              </a:rPr>
              <a:t>Barabási &amp; Albert, </a:t>
            </a:r>
            <a:r>
              <a:rPr lang="en-US" sz="1200" i="1">
                <a:solidFill>
                  <a:srgbClr val="000000"/>
                </a:solidFill>
                <a:latin typeface="Helvetica" pitchFamily="-84" charset="0"/>
                <a:ea typeface="Gulim" charset="0"/>
                <a:cs typeface="Gulim" charset="0"/>
              </a:rPr>
              <a:t>Science</a:t>
            </a:r>
            <a:r>
              <a:rPr lang="en-US" sz="1200">
                <a:solidFill>
                  <a:srgbClr val="000000"/>
                </a:solidFill>
                <a:latin typeface="Helvetica" pitchFamily="-84" charset="0"/>
                <a:ea typeface="Gulim" charset="0"/>
                <a:cs typeface="Gulim" charset="0"/>
              </a:rPr>
              <a:t> </a:t>
            </a:r>
            <a:r>
              <a:rPr lang="en-US" sz="1200" b="1">
                <a:solidFill>
                  <a:srgbClr val="000000"/>
                </a:solidFill>
                <a:latin typeface="Helvetica" pitchFamily="-84" charset="0"/>
                <a:ea typeface="Gulim" charset="0"/>
                <a:cs typeface="Gulim" charset="0"/>
              </a:rPr>
              <a:t>286,</a:t>
            </a:r>
            <a:r>
              <a:rPr lang="en-US" sz="1200">
                <a:solidFill>
                  <a:srgbClr val="000000"/>
                </a:solidFill>
                <a:latin typeface="Helvetica" pitchFamily="-84" charset="0"/>
                <a:ea typeface="Gulim" charset="0"/>
                <a:cs typeface="Gulim" charset="0"/>
              </a:rPr>
              <a:t> 509 (1999)</a:t>
            </a:r>
          </a:p>
        </p:txBody>
      </p:sp>
      <p:grpSp>
        <p:nvGrpSpPr>
          <p:cNvPr id="3" name="Group 23"/>
          <p:cNvGrpSpPr>
            <a:grpSpLocks/>
          </p:cNvGrpSpPr>
          <p:nvPr/>
        </p:nvGrpSpPr>
        <p:grpSpPr bwMode="auto">
          <a:xfrm>
            <a:off x="1350963" y="3101975"/>
            <a:ext cx="1468437" cy="2232025"/>
            <a:chOff x="851" y="2112"/>
            <a:chExt cx="925" cy="1687"/>
          </a:xfrm>
        </p:grpSpPr>
        <p:sp>
          <p:nvSpPr>
            <p:cNvPr id="34836" name="Line 24"/>
            <p:cNvSpPr>
              <a:spLocks noChangeShapeType="1"/>
            </p:cNvSpPr>
            <p:nvPr/>
          </p:nvSpPr>
          <p:spPr bwMode="auto">
            <a:xfrm flipV="1">
              <a:off x="864" y="2112"/>
              <a:ext cx="446" cy="1680"/>
            </a:xfrm>
            <a:prstGeom prst="line">
              <a:avLst/>
            </a:prstGeom>
            <a:noFill/>
            <a:ln w="57150">
              <a:solidFill>
                <a:srgbClr val="FF0000"/>
              </a:solidFill>
              <a:round/>
              <a:headEnd/>
              <a:tailEnd/>
            </a:ln>
          </p:spPr>
          <p:txBody>
            <a:bodyPr wrap="none" anchor="ctr">
              <a:prstTxWarp prst="textNoShape">
                <a:avLst/>
              </a:prstTxWarp>
            </a:bodyPr>
            <a:lstStyle/>
            <a:p>
              <a:endParaRPr lang="en-US"/>
            </a:p>
          </p:txBody>
        </p:sp>
        <p:sp>
          <p:nvSpPr>
            <p:cNvPr id="34837" name="Line 25"/>
            <p:cNvSpPr>
              <a:spLocks noChangeShapeType="1"/>
            </p:cNvSpPr>
            <p:nvPr/>
          </p:nvSpPr>
          <p:spPr bwMode="auto">
            <a:xfrm flipV="1">
              <a:off x="912" y="3456"/>
              <a:ext cx="864" cy="314"/>
            </a:xfrm>
            <a:prstGeom prst="line">
              <a:avLst/>
            </a:prstGeom>
            <a:noFill/>
            <a:ln w="57150">
              <a:solidFill>
                <a:srgbClr val="FF0000"/>
              </a:solidFill>
              <a:round/>
              <a:headEnd/>
              <a:tailEnd/>
            </a:ln>
          </p:spPr>
          <p:txBody>
            <a:bodyPr wrap="none" anchor="ctr">
              <a:prstTxWarp prst="textNoShape">
                <a:avLst/>
              </a:prstTxWarp>
            </a:bodyPr>
            <a:lstStyle/>
            <a:p>
              <a:endParaRPr lang="en-US"/>
            </a:p>
          </p:txBody>
        </p:sp>
        <p:sp>
          <p:nvSpPr>
            <p:cNvPr id="34838" name="Oval 26"/>
            <p:cNvSpPr>
              <a:spLocks noChangeArrowheads="1"/>
            </p:cNvSpPr>
            <p:nvPr/>
          </p:nvSpPr>
          <p:spPr bwMode="auto">
            <a:xfrm>
              <a:off x="851" y="3744"/>
              <a:ext cx="61" cy="55"/>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ctr">
                <a:spcBef>
                  <a:spcPct val="50000"/>
                </a:spcBef>
              </a:pPr>
              <a:endParaRPr lang="hu-HU" b="1">
                <a:solidFill>
                  <a:srgbClr val="000000"/>
                </a:solidFill>
                <a:latin typeface="Times New Roman" pitchFamily="-84" charset="0"/>
                <a:ea typeface="Gulim" charset="0"/>
                <a:cs typeface="Gulim" charset="0"/>
              </a:endParaRPr>
            </a:p>
          </p:txBody>
        </p:sp>
      </p:grpSp>
      <p:grpSp>
        <p:nvGrpSpPr>
          <p:cNvPr id="4" name="Group 27"/>
          <p:cNvGrpSpPr>
            <a:grpSpLocks/>
          </p:cNvGrpSpPr>
          <p:nvPr/>
        </p:nvGrpSpPr>
        <p:grpSpPr bwMode="auto">
          <a:xfrm>
            <a:off x="5283200" y="2943225"/>
            <a:ext cx="2879725" cy="2546350"/>
            <a:chOff x="3216" y="1824"/>
            <a:chExt cx="1923" cy="2039"/>
          </a:xfrm>
        </p:grpSpPr>
        <p:pic>
          <p:nvPicPr>
            <p:cNvPr id="34834" name="Picture 28" descr="BA"/>
            <p:cNvPicPr preferRelativeResize="0">
              <a:picLocks noChangeAspect="1" noChangeArrowheads="1"/>
            </p:cNvPicPr>
            <p:nvPr/>
          </p:nvPicPr>
          <p:blipFill>
            <a:blip r:embed="rId5"/>
            <a:srcRect/>
            <a:stretch>
              <a:fillRect/>
            </a:stretch>
          </p:blipFill>
          <p:spPr bwMode="auto">
            <a:xfrm>
              <a:off x="3216" y="1824"/>
              <a:ext cx="1923" cy="2039"/>
            </a:xfrm>
            <a:prstGeom prst="rect">
              <a:avLst/>
            </a:prstGeom>
            <a:noFill/>
            <a:ln w="9525">
              <a:noFill/>
              <a:miter lim="800000"/>
              <a:headEnd/>
              <a:tailEnd/>
            </a:ln>
          </p:spPr>
        </p:pic>
        <p:sp>
          <p:nvSpPr>
            <p:cNvPr id="34835" name="Text Box 29"/>
            <p:cNvSpPr txBox="1">
              <a:spLocks noChangeArrowheads="1"/>
            </p:cNvSpPr>
            <p:nvPr/>
          </p:nvSpPr>
          <p:spPr bwMode="auto">
            <a:xfrm>
              <a:off x="3744" y="3120"/>
              <a:ext cx="1008" cy="320"/>
            </a:xfrm>
            <a:prstGeom prst="rect">
              <a:avLst/>
            </a:prstGeom>
            <a:noFill/>
            <a:ln w="9525">
              <a:noFill/>
              <a:miter lim="800000"/>
              <a:headEnd/>
              <a:tailEnd/>
            </a:ln>
          </p:spPr>
          <p:txBody>
            <a:bodyPr lIns="91407" tIns="45704" rIns="91407" bIns="45704">
              <a:prstTxWarp prst="textNoShape">
                <a:avLst/>
              </a:prstTxWarp>
              <a:spAutoFit/>
            </a:bodyPr>
            <a:lstStyle/>
            <a:p>
              <a:pPr algn="ctr">
                <a:spcBef>
                  <a:spcPct val="50000"/>
                </a:spcBef>
              </a:pPr>
              <a:r>
                <a:rPr lang="en-US" sz="2000" b="1">
                  <a:solidFill>
                    <a:srgbClr val="FF0000"/>
                  </a:solidFill>
                  <a:latin typeface="Helvetica" pitchFamily="-84" charset="0"/>
                  <a:ea typeface="Gulim" charset="0"/>
                  <a:cs typeface="Gulim" charset="0"/>
                </a:rPr>
                <a:t>P(k) ~k</a:t>
              </a:r>
              <a:r>
                <a:rPr lang="en-US" sz="2000" b="1" baseline="30000">
                  <a:solidFill>
                    <a:srgbClr val="FF0000"/>
                  </a:solidFill>
                  <a:latin typeface="Helvetica" pitchFamily="-84" charset="0"/>
                  <a:ea typeface="Gulim" charset="0"/>
                  <a:cs typeface="Gulim" charset="0"/>
                </a:rPr>
                <a:t>-3</a:t>
              </a:r>
              <a:endParaRPr lang="en-US" sz="2000" b="1">
                <a:solidFill>
                  <a:srgbClr val="FF0000"/>
                </a:solidFill>
                <a:latin typeface="Helvetica" pitchFamily="-84" charset="0"/>
                <a:ea typeface="Gulim" charset="0"/>
                <a:cs typeface="Gulim" charset="0"/>
              </a:endParaRPr>
            </a:p>
          </p:txBody>
        </p:sp>
      </p:grpSp>
      <p:grpSp>
        <p:nvGrpSpPr>
          <p:cNvPr id="5" name="Group 31"/>
          <p:cNvGrpSpPr>
            <a:grpSpLocks/>
          </p:cNvGrpSpPr>
          <p:nvPr/>
        </p:nvGrpSpPr>
        <p:grpSpPr bwMode="auto">
          <a:xfrm>
            <a:off x="-38100" y="687388"/>
            <a:ext cx="5410200" cy="895350"/>
            <a:chOff x="-24" y="342"/>
            <a:chExt cx="3408" cy="676"/>
          </a:xfrm>
        </p:grpSpPr>
        <p:sp>
          <p:nvSpPr>
            <p:cNvPr id="34832" name="Text Box 32"/>
            <p:cNvSpPr txBox="1">
              <a:spLocks noChangeArrowheads="1"/>
            </p:cNvSpPr>
            <p:nvPr/>
          </p:nvSpPr>
          <p:spPr bwMode="auto">
            <a:xfrm>
              <a:off x="144" y="342"/>
              <a:ext cx="2736" cy="442"/>
            </a:xfrm>
            <a:prstGeom prst="rect">
              <a:avLst/>
            </a:prstGeom>
            <a:noFill/>
            <a:ln w="9525">
              <a:noFill/>
              <a:miter lim="800000"/>
              <a:headEnd/>
              <a:tailEnd/>
            </a:ln>
          </p:spPr>
          <p:txBody>
            <a:bodyPr lIns="91407" tIns="45704" rIns="91407" bIns="45704">
              <a:prstTxWarp prst="textNoShape">
                <a:avLst/>
              </a:prstTxWarp>
              <a:spAutoFit/>
            </a:bodyPr>
            <a:lstStyle/>
            <a:p>
              <a:pPr>
                <a:spcBef>
                  <a:spcPct val="50000"/>
                </a:spcBef>
              </a:pPr>
              <a:r>
                <a:rPr lang="en-US" sz="1600">
                  <a:solidFill>
                    <a:srgbClr val="FF0000"/>
                  </a:solidFill>
                  <a:latin typeface="Helvetica" pitchFamily="-84" charset="0"/>
                  <a:ea typeface="Gulim" charset="0"/>
                  <a:cs typeface="Gulim" charset="0"/>
                </a:rPr>
                <a:t>(1) Networks continuously expand by the addition of new nodes</a:t>
              </a:r>
            </a:p>
          </p:txBody>
        </p:sp>
        <p:sp>
          <p:nvSpPr>
            <p:cNvPr id="34833" name="Text Box 33"/>
            <p:cNvSpPr txBox="1">
              <a:spLocks noChangeArrowheads="1"/>
            </p:cNvSpPr>
            <p:nvPr/>
          </p:nvSpPr>
          <p:spPr bwMode="auto">
            <a:xfrm>
              <a:off x="-24" y="762"/>
              <a:ext cx="3408" cy="256"/>
            </a:xfrm>
            <a:prstGeom prst="rect">
              <a:avLst/>
            </a:prstGeom>
            <a:noFill/>
            <a:ln w="9525">
              <a:noFill/>
              <a:miter lim="800000"/>
              <a:headEnd/>
              <a:tailEnd/>
            </a:ln>
          </p:spPr>
          <p:txBody>
            <a:bodyPr lIns="91407" tIns="45704" rIns="91407" bIns="45704">
              <a:prstTxWarp prst="textNoShape">
                <a:avLst/>
              </a:prstTxWarp>
              <a:spAutoFit/>
            </a:bodyPr>
            <a:lstStyle/>
            <a:p>
              <a:pPr algn="ctr">
                <a:spcBef>
                  <a:spcPct val="50000"/>
                </a:spcBef>
              </a:pPr>
              <a:r>
                <a:rPr lang="en-US" sz="1600">
                  <a:solidFill>
                    <a:srgbClr val="008000"/>
                  </a:solidFill>
                  <a:latin typeface="Helvetica" pitchFamily="-84" charset="0"/>
                  <a:ea typeface="Gulim" charset="0"/>
                  <a:cs typeface="Gulim" charset="0"/>
                </a:rPr>
                <a:t>WWW :  </a:t>
              </a:r>
              <a:r>
                <a:rPr lang="en-US" sz="1600">
                  <a:solidFill>
                    <a:srgbClr val="000000"/>
                  </a:solidFill>
                  <a:latin typeface="Helvetica" pitchFamily="-84" charset="0"/>
                  <a:ea typeface="Gulim" charset="0"/>
                  <a:cs typeface="Gulim" charset="0"/>
                </a:rPr>
                <a:t>addition of new documents</a:t>
              </a:r>
            </a:p>
          </p:txBody>
        </p:sp>
      </p:grpSp>
      <p:sp>
        <p:nvSpPr>
          <p:cNvPr id="685090" name="Text Box 34"/>
          <p:cNvSpPr txBox="1">
            <a:spLocks noChangeArrowheads="1"/>
          </p:cNvSpPr>
          <p:nvPr/>
        </p:nvSpPr>
        <p:spPr bwMode="auto">
          <a:xfrm>
            <a:off x="4648200" y="700088"/>
            <a:ext cx="3962400" cy="708025"/>
          </a:xfrm>
          <a:prstGeom prst="rect">
            <a:avLst/>
          </a:prstGeom>
          <a:noFill/>
          <a:ln w="12700">
            <a:noFill/>
            <a:miter lim="800000"/>
            <a:headEnd/>
            <a:tailEnd/>
          </a:ln>
        </p:spPr>
        <p:txBody>
          <a:bodyPr>
            <a:prstTxWarp prst="textNoShape">
              <a:avLst/>
            </a:prstTxWarp>
            <a:spAutoFit/>
          </a:bodyPr>
          <a:lstStyle/>
          <a:p>
            <a:pPr>
              <a:spcBef>
                <a:spcPct val="50000"/>
              </a:spcBef>
            </a:pPr>
            <a:r>
              <a:rPr lang="en-US" sz="1600" b="1">
                <a:solidFill>
                  <a:srgbClr val="FF0000"/>
                </a:solidFill>
                <a:latin typeface="Helvetica" pitchFamily="-84" charset="0"/>
                <a:ea typeface="Gulim" charset="0"/>
                <a:cs typeface="Gulim" charset="0"/>
              </a:rPr>
              <a:t>GROWTH:  </a:t>
            </a:r>
          </a:p>
          <a:p>
            <a:pPr>
              <a:spcBef>
                <a:spcPct val="50000"/>
              </a:spcBef>
            </a:pPr>
            <a:r>
              <a:rPr lang="en-US" sz="1600">
                <a:latin typeface="Helvetica" pitchFamily="-84" charset="0"/>
                <a:ea typeface="Gulim" charset="0"/>
                <a:cs typeface="Gulim" charset="0"/>
              </a:rPr>
              <a:t>add a new node with m links</a:t>
            </a:r>
          </a:p>
        </p:txBody>
      </p:sp>
      <p:sp>
        <p:nvSpPr>
          <p:cNvPr id="685091" name="Text Box 35"/>
          <p:cNvSpPr txBox="1">
            <a:spLocks noChangeArrowheads="1"/>
          </p:cNvSpPr>
          <p:nvPr/>
        </p:nvSpPr>
        <p:spPr bwMode="auto">
          <a:xfrm>
            <a:off x="4648200" y="1397000"/>
            <a:ext cx="4683125" cy="954088"/>
          </a:xfrm>
          <a:prstGeom prst="rect">
            <a:avLst/>
          </a:prstGeom>
          <a:noFill/>
          <a:ln w="12700">
            <a:noFill/>
            <a:miter lim="800000"/>
            <a:headEnd/>
            <a:tailEnd/>
          </a:ln>
        </p:spPr>
        <p:txBody>
          <a:bodyPr>
            <a:prstTxWarp prst="textNoShape">
              <a:avLst/>
            </a:prstTxWarp>
            <a:spAutoFit/>
          </a:bodyPr>
          <a:lstStyle/>
          <a:p>
            <a:pPr>
              <a:spcBef>
                <a:spcPct val="50000"/>
              </a:spcBef>
            </a:pPr>
            <a:r>
              <a:rPr lang="en-US" sz="1600" b="1">
                <a:solidFill>
                  <a:srgbClr val="FF0000"/>
                </a:solidFill>
                <a:latin typeface="Helvetica" pitchFamily="-84" charset="0"/>
                <a:ea typeface="Gulim" charset="0"/>
                <a:cs typeface="Gulim" charset="0"/>
              </a:rPr>
              <a:t>PREFERENTIAL ATTACHMENT: </a:t>
            </a:r>
          </a:p>
          <a:p>
            <a:pPr>
              <a:spcBef>
                <a:spcPct val="50000"/>
              </a:spcBef>
            </a:pPr>
            <a:r>
              <a:rPr lang="en-US" sz="1600">
                <a:solidFill>
                  <a:srgbClr val="000000"/>
                </a:solidFill>
                <a:latin typeface="Helvetica" pitchFamily="-84" charset="0"/>
                <a:ea typeface="Gulim" charset="0"/>
                <a:cs typeface="Gulim" charset="0"/>
              </a:rPr>
              <a:t>the probability that a node connects to a node with </a:t>
            </a:r>
            <a:r>
              <a:rPr lang="en-US" sz="1600" i="1">
                <a:solidFill>
                  <a:srgbClr val="000000"/>
                </a:solidFill>
                <a:latin typeface="Helvetica" pitchFamily="-84" charset="0"/>
                <a:ea typeface="Gulim" charset="0"/>
                <a:cs typeface="Gulim" charset="0"/>
              </a:rPr>
              <a:t>k</a:t>
            </a:r>
            <a:r>
              <a:rPr lang="en-US" sz="1600">
                <a:solidFill>
                  <a:srgbClr val="000000"/>
                </a:solidFill>
                <a:latin typeface="Helvetica" pitchFamily="-84" charset="0"/>
                <a:ea typeface="Gulim" charset="0"/>
                <a:cs typeface="Gulim" charset="0"/>
              </a:rPr>
              <a:t> links is proportional to </a:t>
            </a:r>
            <a:r>
              <a:rPr lang="en-US" sz="1600" i="1">
                <a:solidFill>
                  <a:srgbClr val="000000"/>
                </a:solidFill>
                <a:latin typeface="Helvetica" pitchFamily="-84" charset="0"/>
                <a:ea typeface="Gulim" charset="0"/>
                <a:cs typeface="Gulim" charset="0"/>
              </a:rPr>
              <a:t>k</a:t>
            </a:r>
            <a:r>
              <a:rPr lang="en-US" sz="1600">
                <a:solidFill>
                  <a:srgbClr val="000000"/>
                </a:solidFill>
                <a:latin typeface="Helvetica" pitchFamily="-84" charset="0"/>
                <a:ea typeface="Gulim" charset="0"/>
                <a:cs typeface="Gulim" charset="0"/>
              </a:rPr>
              <a:t>.</a:t>
            </a:r>
            <a:endParaRPr lang="en-US" sz="1600" b="1">
              <a:solidFill>
                <a:srgbClr val="000000"/>
              </a:solidFill>
              <a:latin typeface="Helvetica" pitchFamily="-84" charset="0"/>
              <a:ea typeface="Gulim" charset="0"/>
              <a:cs typeface="Gulim" charset="0"/>
            </a:endParaRPr>
          </a:p>
        </p:txBody>
      </p:sp>
      <p:grpSp>
        <p:nvGrpSpPr>
          <p:cNvPr id="6" name="Group 36"/>
          <p:cNvGrpSpPr>
            <a:grpSpLocks/>
          </p:cNvGrpSpPr>
          <p:nvPr/>
        </p:nvGrpSpPr>
        <p:grpSpPr bwMode="auto">
          <a:xfrm>
            <a:off x="-279400" y="1631950"/>
            <a:ext cx="5867400" cy="920750"/>
            <a:chOff x="-176" y="1056"/>
            <a:chExt cx="3696" cy="696"/>
          </a:xfrm>
        </p:grpSpPr>
        <p:sp>
          <p:nvSpPr>
            <p:cNvPr id="34830" name="Text Box 37"/>
            <p:cNvSpPr txBox="1">
              <a:spLocks noChangeArrowheads="1"/>
            </p:cNvSpPr>
            <p:nvPr/>
          </p:nvSpPr>
          <p:spPr bwMode="auto">
            <a:xfrm>
              <a:off x="144" y="1056"/>
              <a:ext cx="2544" cy="442"/>
            </a:xfrm>
            <a:prstGeom prst="rect">
              <a:avLst/>
            </a:prstGeom>
            <a:noFill/>
            <a:ln w="12700">
              <a:noFill/>
              <a:miter lim="800000"/>
              <a:headEnd/>
              <a:tailEnd/>
            </a:ln>
          </p:spPr>
          <p:txBody>
            <a:bodyPr>
              <a:prstTxWarp prst="textNoShape">
                <a:avLst/>
              </a:prstTxWarp>
              <a:spAutoFit/>
            </a:bodyPr>
            <a:lstStyle/>
            <a:p>
              <a:pPr>
                <a:spcBef>
                  <a:spcPct val="50000"/>
                </a:spcBef>
              </a:pPr>
              <a:r>
                <a:rPr lang="en-US" sz="1600">
                  <a:solidFill>
                    <a:srgbClr val="FF0000"/>
                  </a:solidFill>
                  <a:latin typeface="Helvetica" pitchFamily="-84" charset="0"/>
                  <a:ea typeface="Gulim" charset="0"/>
                  <a:cs typeface="Gulim" charset="0"/>
                </a:rPr>
                <a:t>(2) New nodes prefer to link to highly connected nodes.</a:t>
              </a:r>
            </a:p>
          </p:txBody>
        </p:sp>
        <p:sp>
          <p:nvSpPr>
            <p:cNvPr id="34831" name="Text Box 38"/>
            <p:cNvSpPr txBox="1">
              <a:spLocks noChangeArrowheads="1"/>
            </p:cNvSpPr>
            <p:nvPr/>
          </p:nvSpPr>
          <p:spPr bwMode="auto">
            <a:xfrm>
              <a:off x="-176" y="1496"/>
              <a:ext cx="3696" cy="256"/>
            </a:xfrm>
            <a:prstGeom prst="rect">
              <a:avLst/>
            </a:prstGeom>
            <a:noFill/>
            <a:ln w="12700">
              <a:noFill/>
              <a:miter lim="800000"/>
              <a:headEnd/>
              <a:tailEnd/>
            </a:ln>
          </p:spPr>
          <p:txBody>
            <a:bodyPr>
              <a:prstTxWarp prst="textNoShape">
                <a:avLst/>
              </a:prstTxWarp>
              <a:spAutoFit/>
            </a:bodyPr>
            <a:lstStyle/>
            <a:p>
              <a:pPr algn="ctr">
                <a:spcBef>
                  <a:spcPct val="50000"/>
                </a:spcBef>
              </a:pPr>
              <a:r>
                <a:rPr lang="en-US" sz="1600">
                  <a:solidFill>
                    <a:srgbClr val="008000"/>
                  </a:solidFill>
                  <a:latin typeface="Helvetica" pitchFamily="-84" charset="0"/>
                  <a:ea typeface="Gulim" charset="0"/>
                  <a:cs typeface="Gulim" charset="0"/>
                </a:rPr>
                <a:t>WWW :  </a:t>
              </a:r>
              <a:r>
                <a:rPr lang="en-US" sz="1600">
                  <a:solidFill>
                    <a:srgbClr val="000000"/>
                  </a:solidFill>
                  <a:latin typeface="Helvetica" pitchFamily="-84" charset="0"/>
                  <a:ea typeface="Gulim" charset="0"/>
                  <a:cs typeface="Gulim" charset="0"/>
                </a:rPr>
                <a:t>linking to well known sites</a:t>
              </a:r>
              <a:endParaRPr lang="en-US" sz="1600" b="1">
                <a:solidFill>
                  <a:srgbClr val="000000"/>
                </a:solidFill>
                <a:latin typeface="Helvetica" pitchFamily="-84" charset="0"/>
                <a:ea typeface="Gulim" charset="0"/>
                <a:cs typeface="Gulim" charset="0"/>
              </a:endParaRPr>
            </a:p>
          </p:txBody>
        </p:sp>
      </p:grpSp>
      <p:pic>
        <p:nvPicPr>
          <p:cNvPr id="34827" name="Picture 11" descr="/Users/alb/Desktop/TALKS/Dashun08_SF.mov">
            <a:hlinkClick r:id="" action="ppaction://media"/>
          </p:cNvPr>
          <p:cNvPicPr/>
          <p:nvPr>
            <a:videoFile r:link="rId3"/>
            <p:extLst>
              <p:ext uri="{DAA4B4D4-6D71-4841-9C94-3DE7FCFB9230}">
                <p14:media xmlns:p14="http://schemas.microsoft.com/office/powerpoint/2010/main" r:link="rId2"/>
              </p:ext>
            </p:extLst>
          </p:nvPr>
        </p:nvPicPr>
        <p:blipFill>
          <a:blip r:embed="rId6"/>
          <a:srcRect/>
          <a:stretch>
            <a:fillRect/>
          </a:stretch>
        </p:blipFill>
        <p:spPr bwMode="auto">
          <a:xfrm>
            <a:off x="76200" y="2544763"/>
            <a:ext cx="4672013" cy="2919412"/>
          </a:xfrm>
          <a:prstGeom prst="rect">
            <a:avLst/>
          </a:prstGeom>
          <a:noFill/>
          <a:ln w="9525">
            <a:noFill/>
            <a:miter lim="800000"/>
            <a:headEnd/>
            <a:tailEnd/>
          </a:ln>
        </p:spPr>
      </p:pic>
      <p:sp>
        <p:nvSpPr>
          <p:cNvPr id="40" name="TextBox 3"/>
          <p:cNvSpPr txBox="1">
            <a:spLocks noChangeArrowheads="1"/>
          </p:cNvSpPr>
          <p:nvPr/>
        </p:nvSpPr>
        <p:spPr bwMode="auto">
          <a:xfrm>
            <a:off x="5638800" y="54641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3482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dirty="0" smtClean="0">
                <a:solidFill>
                  <a:schemeClr val="bg1"/>
                </a:solidFill>
                <a:latin typeface="Helvetica" pitchFamily="-84" charset="0"/>
                <a:ea typeface="Helvetica" pitchFamily="-84" charset="0"/>
                <a:cs typeface="Helvetica" pitchFamily="-84" charset="0"/>
              </a:rPr>
              <a:t>Origin </a:t>
            </a:r>
            <a:r>
              <a:rPr lang="en-US" sz="2000" b="1" dirty="0">
                <a:solidFill>
                  <a:schemeClr val="bg1"/>
                </a:solidFill>
                <a:latin typeface="Helvetica" pitchFamily="-84" charset="0"/>
                <a:ea typeface="Helvetica" pitchFamily="-84" charset="0"/>
                <a:cs typeface="Helvetica" pitchFamily="-84" charset="0"/>
              </a:rPr>
              <a:t>of SF networks: Growth and preferential attachment</a:t>
            </a:r>
          </a:p>
          <a:p>
            <a:pPr>
              <a:spcBef>
                <a:spcPct val="20000"/>
              </a:spcBef>
            </a:pPr>
            <a:endParaRPr lang="en-US" sz="2000" b="1" dirty="0">
              <a:solidFill>
                <a:schemeClr val="bg1"/>
              </a:solidFill>
              <a:latin typeface="Helvetica" pitchFamily="-84" charset="0"/>
              <a:ea typeface="Helvetica" pitchFamily="-84" charset="0"/>
              <a:cs typeface="Helvetica" pitchFamily="-84" charset="0"/>
            </a:endParaRPr>
          </a:p>
        </p:txBody>
      </p:sp>
      <p:graphicFrame>
        <p:nvGraphicFramePr>
          <p:cNvPr id="685078" name="Object 22"/>
          <p:cNvGraphicFramePr>
            <a:graphicFrameLocks noChangeAspect="1"/>
          </p:cNvGraphicFramePr>
          <p:nvPr/>
        </p:nvGraphicFramePr>
        <p:xfrm>
          <a:off x="6073775" y="2481263"/>
          <a:ext cx="1724025" cy="747712"/>
        </p:xfrm>
        <a:graphic>
          <a:graphicData uri="http://schemas.openxmlformats.org/presentationml/2006/ole">
            <mc:AlternateContent xmlns:mc="http://schemas.openxmlformats.org/markup-compatibility/2006">
              <mc:Choice xmlns:v="urn:schemas-microsoft-com:vml" Requires="v">
                <p:oleObj spid="_x0000_s34832" name="Equation" r:id="rId7" imgW="850680" imgH="444240" progId="Equation.3">
                  <p:embed/>
                </p:oleObj>
              </mc:Choice>
              <mc:Fallback>
                <p:oleObj name="Equation" r:id="rId7" imgW="850680" imgH="444240" progId="Equation.3">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3775" y="2481263"/>
                        <a:ext cx="1724025" cy="747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blinds/>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50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850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499"/>
                                          </p:stCondLst>
                                        </p:cTn>
                                        <p:tgtEl>
                                          <p:spTgt spid="6850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8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34827"/>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34827"/>
                                        </p:tgtEl>
                                      </p:cBhvr>
                                    </p:cmd>
                                  </p:childTnLst>
                                </p:cTn>
                              </p:par>
                            </p:childTnLst>
                          </p:cTn>
                        </p:par>
                      </p:childTnLst>
                    </p:cTn>
                  </p:par>
                </p:childTnLst>
              </p:cTn>
              <p:nextCondLst>
                <p:cond evt="onClick" delay="0">
                  <p:tgtEl>
                    <p:spTgt spid="34827"/>
                  </p:tgtEl>
                </p:cond>
              </p:nextCondLst>
            </p:seq>
            <p:video>
              <p:cMediaNode>
                <p:cTn id="40" fill="hold" display="0">
                  <p:stCondLst>
                    <p:cond delay="indefinite"/>
                  </p:stCondLst>
                  <p:endCondLst>
                    <p:cond evt="onNext" delay="0">
                      <p:tgtEl>
                        <p:sldTgt/>
                      </p:tgtEl>
                    </p:cond>
                    <p:cond evt="onPrev" delay="0">
                      <p:tgtEl>
                        <p:sldTgt/>
                      </p:tgtEl>
                    </p:cond>
                  </p:endCondLst>
                </p:cTn>
                <p:tgtEl>
                  <p:spTgt spid="34827"/>
                </p:tgtEl>
              </p:cMediaNode>
            </p:video>
          </p:childTnLst>
        </p:cTn>
      </p:par>
    </p:tnLst>
    <p:bldLst>
      <p:bldP spid="685090" grpId="0" autoUpdateAnimBg="0"/>
      <p:bldP spid="685091" grpId="0"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1603056</TotalTime>
  <Words>5141</Words>
  <Application>Microsoft Macintosh PowerPoint</Application>
  <PresentationFormat>On-screen Show (16:10)</PresentationFormat>
  <Paragraphs>395</Paragraphs>
  <Slides>57</Slides>
  <Notes>19</Notes>
  <HiddenSlides>0</HiddenSlides>
  <MMClips>2</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57</vt:i4>
      </vt:variant>
    </vt:vector>
  </HeadingPairs>
  <TitlesOfParts>
    <vt:vector size="60" baseType="lpstr">
      <vt:lpstr>Office Theme</vt:lpstr>
      <vt:lpstr>1_Office Theme</vt:lpstr>
      <vt:lpstr>Equation</vt:lpstr>
      <vt:lpstr>PowerPoint Presentation</vt:lpstr>
      <vt:lpstr>PowerPoint Presentation</vt:lpstr>
      <vt:lpstr>PowerPoint Presentation</vt:lpstr>
      <vt:lpstr>PowerPoint Presentation</vt:lpstr>
      <vt:lpstr>BA model: Growth </vt:lpstr>
      <vt:lpstr>BA model: Growth </vt:lpstr>
      <vt:lpstr>BA model: Growth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mean field theory offers the correct scaling, BUT it provides the wrong coefficient of the degree distribution.   So assymptotically it is correct (k ∞), but not correct in details (particularly for small k).   To fix it, we need to calculate P(k) exactly, which we will do next using a rate equation based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we need both growth and preferential attachment?  YEP.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Preliminary Project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Science</dc:title>
  <dc:creator>Albert-László Barabási</dc:creator>
  <cp:lastModifiedBy>K A</cp:lastModifiedBy>
  <cp:revision>635</cp:revision>
  <dcterms:created xsi:type="dcterms:W3CDTF">2013-06-02T20:58:35Z</dcterms:created>
  <dcterms:modified xsi:type="dcterms:W3CDTF">2015-08-12T21:38:34Z</dcterms:modified>
</cp:coreProperties>
</file>